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sldIdLst>
    <p:sldId id="256" r:id="rId2"/>
    <p:sldId id="257" r:id="rId3"/>
    <p:sldId id="261" r:id="rId4"/>
    <p:sldId id="259" r:id="rId5"/>
    <p:sldId id="266" r:id="rId6"/>
    <p:sldId id="258" r:id="rId7"/>
    <p:sldId id="262" r:id="rId8"/>
    <p:sldId id="263" r:id="rId9"/>
    <p:sldId id="264" r:id="rId10"/>
    <p:sldId id="260" r:id="rId11"/>
    <p:sldId id="265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81" r:id="rId21"/>
    <p:sldId id="275" r:id="rId22"/>
    <p:sldId id="276" r:id="rId23"/>
    <p:sldId id="277" r:id="rId24"/>
    <p:sldId id="278" r:id="rId25"/>
    <p:sldId id="280" r:id="rId2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3B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B47A4-211A-41E7-8A82-5014869A8B7C}" type="datetimeFigureOut">
              <a:rPr lang="pt-BR" smtClean="0"/>
              <a:t>20/10/2025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4E228-D979-4A98-9CEF-B79895E76DD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5143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B47A4-211A-41E7-8A82-5014869A8B7C}" type="datetimeFigureOut">
              <a:rPr lang="pt-BR" smtClean="0"/>
              <a:t>20/10/2025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4E228-D979-4A98-9CEF-B79895E76DD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8267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B47A4-211A-41E7-8A82-5014869A8B7C}" type="datetimeFigureOut">
              <a:rPr lang="pt-BR" smtClean="0"/>
              <a:t>20/10/2025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4E228-D979-4A98-9CEF-B79895E76DD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5289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B47A4-211A-41E7-8A82-5014869A8B7C}" type="datetimeFigureOut">
              <a:rPr lang="pt-BR" smtClean="0"/>
              <a:t>20/10/2025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4E228-D979-4A98-9CEF-B79895E76DD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1510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B47A4-211A-41E7-8A82-5014869A8B7C}" type="datetimeFigureOut">
              <a:rPr lang="pt-BR" smtClean="0"/>
              <a:t>20/10/2025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4E228-D979-4A98-9CEF-B79895E76DD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8608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B47A4-211A-41E7-8A82-5014869A8B7C}" type="datetimeFigureOut">
              <a:rPr lang="pt-BR" smtClean="0"/>
              <a:t>20/10/2025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4E228-D979-4A98-9CEF-B79895E76DD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5493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B47A4-211A-41E7-8A82-5014869A8B7C}" type="datetimeFigureOut">
              <a:rPr lang="pt-BR" smtClean="0"/>
              <a:t>20/10/2025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4E228-D979-4A98-9CEF-B79895E76DD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33292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B47A4-211A-41E7-8A82-5014869A8B7C}" type="datetimeFigureOut">
              <a:rPr lang="pt-BR" smtClean="0"/>
              <a:t>20/10/2025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4E228-D979-4A98-9CEF-B79895E76DD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89711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B47A4-211A-41E7-8A82-5014869A8B7C}" type="datetimeFigureOut">
              <a:rPr lang="pt-BR" smtClean="0"/>
              <a:t>20/10/2025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4E228-D979-4A98-9CEF-B79895E76DD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8104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B47A4-211A-41E7-8A82-5014869A8B7C}" type="datetimeFigureOut">
              <a:rPr lang="pt-BR" smtClean="0"/>
              <a:t>20/10/2025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4E228-D979-4A98-9CEF-B79895E76DD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60528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B47A4-211A-41E7-8A82-5014869A8B7C}" type="datetimeFigureOut">
              <a:rPr lang="pt-BR" smtClean="0"/>
              <a:t>20/10/2025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4E228-D979-4A98-9CEF-B79895E76DD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2248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2B47A4-211A-41E7-8A82-5014869A8B7C}" type="datetimeFigureOut">
              <a:rPr lang="pt-BR" smtClean="0"/>
              <a:t>20/10/2025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C4E228-D979-4A98-9CEF-B79895E76DD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3408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>
                <a:solidFill>
                  <a:schemeClr val="bg2">
                    <a:lumMod val="25000"/>
                  </a:schemeClr>
                </a:solidFill>
                <a:latin typeface="Elephant" panose="02020904090505020303" pitchFamily="18" charset="0"/>
              </a:rPr>
              <a:t>PEUC, </a:t>
            </a:r>
            <a:r>
              <a:rPr lang="pt-BR" dirty="0" err="1" smtClean="0">
                <a:solidFill>
                  <a:schemeClr val="bg2">
                    <a:lumMod val="25000"/>
                  </a:schemeClr>
                </a:solidFill>
                <a:latin typeface="Elephant" panose="02020904090505020303" pitchFamily="18" charset="0"/>
              </a:rPr>
              <a:t>IPTUp</a:t>
            </a:r>
            <a:r>
              <a:rPr lang="pt-BR" dirty="0" smtClean="0">
                <a:solidFill>
                  <a:schemeClr val="bg2">
                    <a:lumMod val="25000"/>
                  </a:schemeClr>
                </a:solidFill>
                <a:latin typeface="Elephant" panose="02020904090505020303" pitchFamily="18" charset="0"/>
              </a:rPr>
              <a:t> e Desapropriação-Sanção</a:t>
            </a:r>
            <a:endParaRPr lang="pt-BR" dirty="0">
              <a:solidFill>
                <a:schemeClr val="bg2">
                  <a:lumMod val="25000"/>
                </a:schemeClr>
              </a:solidFill>
              <a:latin typeface="Elephant" panose="02020904090505020303" pitchFamily="18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709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chemeClr val="bg2">
                    <a:lumMod val="25000"/>
                  </a:schemeClr>
                </a:solidFill>
                <a:latin typeface="Elephant" panose="02020904090505020303" pitchFamily="18" charset="0"/>
              </a:rPr>
              <a:t>O PROBLEMA</a:t>
            </a:r>
            <a:endParaRPr lang="pt-BR" dirty="0">
              <a:solidFill>
                <a:schemeClr val="bg2">
                  <a:lumMod val="25000"/>
                </a:schemeClr>
              </a:solidFill>
              <a:latin typeface="Elephant" panose="02020904090505020303" pitchFamily="18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58766" indent="-358766" algn="just"/>
            <a:r>
              <a:rPr lang="pt-BR" dirty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Déficit habitacional: ao menos 400 mil (estimativa da prefeitura</a:t>
            </a:r>
            <a:r>
              <a:rPr lang="pt-BR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)</a:t>
            </a:r>
          </a:p>
          <a:p>
            <a:pPr marL="0" indent="0" algn="just">
              <a:buNone/>
            </a:pPr>
            <a:endParaRPr lang="pt-BR" dirty="0" smtClean="0">
              <a:solidFill>
                <a:schemeClr val="bg2">
                  <a:lumMod val="25000"/>
                </a:schemeClr>
              </a:solidFill>
              <a:latin typeface="Franklin Gothic Book" panose="020B0503020102020204" pitchFamily="34" charset="0"/>
            </a:endParaRPr>
          </a:p>
          <a:p>
            <a:pPr marL="358766" indent="-358766" algn="just"/>
            <a:r>
              <a:rPr lang="pt-BR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População </a:t>
            </a:r>
            <a:r>
              <a:rPr lang="pt-BR" dirty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em Situação de Rua: </a:t>
            </a:r>
            <a:r>
              <a:rPr lang="pt-BR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98.639 (</a:t>
            </a:r>
            <a:r>
              <a:rPr lang="pt-BR" dirty="0" err="1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ObPopRua</a:t>
            </a:r>
            <a:r>
              <a:rPr lang="pt-BR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)</a:t>
            </a:r>
          </a:p>
          <a:p>
            <a:pPr marL="0" indent="0" algn="just">
              <a:buNone/>
            </a:pPr>
            <a:endParaRPr lang="pt-BR" dirty="0">
              <a:solidFill>
                <a:schemeClr val="bg2">
                  <a:lumMod val="25000"/>
                </a:schemeClr>
              </a:solidFill>
              <a:latin typeface="Franklin Gothic Book" panose="020B0503020102020204" pitchFamily="34" charset="0"/>
            </a:endParaRPr>
          </a:p>
          <a:p>
            <a:pPr marL="358766" indent="-358766" algn="just"/>
            <a:r>
              <a:rPr lang="pt-BR" dirty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Domicílios vagos (IBGE 2022): 588.978 – 11,8% do total</a:t>
            </a:r>
          </a:p>
          <a:p>
            <a:endParaRPr lang="pt-BR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7544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600" dirty="0">
                <a:solidFill>
                  <a:schemeClr val="bg2">
                    <a:lumMod val="25000"/>
                  </a:schemeClr>
                </a:solidFill>
                <a:latin typeface="Elephant" panose="02020904090505020303" pitchFamily="18" charset="0"/>
              </a:rPr>
              <a:t>CONSTITUIÇÃO CIDADÃ E A CIDADE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Art. 5º Todos são iguais perante a lei, sem distinção de qualquer natureza, garantindo-se aos brasileiros e aos estrangeiros residentes no País a inviolabilidade do direito à vida, à liberdade, à igualdade, à segurança e à propriedade, nos termos seguintes:</a:t>
            </a:r>
          </a:p>
          <a:p>
            <a:pPr marL="1435064" indent="0" algn="just">
              <a:buNone/>
            </a:pPr>
            <a:r>
              <a:rPr lang="pt-BR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XXIII - a propriedade atenderá a sua função social;</a:t>
            </a:r>
          </a:p>
          <a:p>
            <a:pPr marL="1435064" indent="0" algn="just">
              <a:buNone/>
            </a:pPr>
            <a:endParaRPr lang="pt-BR" dirty="0" smtClean="0">
              <a:solidFill>
                <a:schemeClr val="bg2">
                  <a:lumMod val="25000"/>
                </a:schemeClr>
              </a:solidFill>
              <a:latin typeface="Franklin Gothic Book" panose="020B0503020102020204" pitchFamily="34" charset="0"/>
            </a:endParaRPr>
          </a:p>
          <a:p>
            <a:pPr marL="0" indent="0" algn="just">
              <a:buNone/>
            </a:pPr>
            <a:r>
              <a:rPr lang="pt-BR" dirty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 </a:t>
            </a:r>
            <a:r>
              <a:rPr lang="pt-BR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Art. 6º São direitos sociais a educação, a saúde, a alimentação, o trabalho, a moradia, o transporte, o lazer, a segurança, a previdência social, a proteção à maternidade e à infância, a assistência aos desamparados, na forma desta Constituição.</a:t>
            </a:r>
            <a:endParaRPr lang="pt-BR" dirty="0">
              <a:solidFill>
                <a:schemeClr val="bg2">
                  <a:lumMod val="2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0" y="0"/>
            <a:ext cx="314325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4618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600" dirty="0">
                <a:solidFill>
                  <a:schemeClr val="bg2">
                    <a:lumMod val="25000"/>
                  </a:schemeClr>
                </a:solidFill>
                <a:latin typeface="Elephant" panose="02020904090505020303" pitchFamily="18" charset="0"/>
              </a:rPr>
              <a:t>CONSTITUIÇÃO CIDADÃ E A CIDADE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pt-BR" dirty="0" smtClean="0">
                <a:solidFill>
                  <a:schemeClr val="bg2">
                    <a:lumMod val="25000"/>
                  </a:schemeClr>
                </a:solidFill>
                <a:effectLst/>
                <a:latin typeface="Franklin Gothic Book" panose="020B0503020102020204" pitchFamily="34" charset="0"/>
              </a:rPr>
              <a:t>Art. 182. A política de desenvolvimento urbano, executada pelo Poder Público municipal, </a:t>
            </a:r>
            <a:r>
              <a:rPr lang="pt-BR" b="1" dirty="0" smtClean="0">
                <a:solidFill>
                  <a:schemeClr val="bg2">
                    <a:lumMod val="25000"/>
                  </a:schemeClr>
                </a:solidFill>
                <a:effectLst/>
                <a:latin typeface="Franklin Gothic Book" panose="020B0503020102020204" pitchFamily="34" charset="0"/>
              </a:rPr>
              <a:t>conforme diretrizes gerais fixadas em lei</a:t>
            </a:r>
            <a:r>
              <a:rPr lang="pt-BR" dirty="0" smtClean="0">
                <a:solidFill>
                  <a:schemeClr val="bg2">
                    <a:lumMod val="25000"/>
                  </a:schemeClr>
                </a:solidFill>
                <a:effectLst/>
                <a:latin typeface="Franklin Gothic Book" panose="020B0503020102020204" pitchFamily="34" charset="0"/>
              </a:rPr>
              <a:t>, tem por objetivo ordenar o pleno desenvolvimento das funções sociais da cidade e garantir o bem- estar de seus habitantes.</a:t>
            </a:r>
          </a:p>
          <a:p>
            <a:pPr marL="717533" indent="0" algn="just">
              <a:buNone/>
            </a:pPr>
            <a:r>
              <a:rPr lang="pt-BR" dirty="0" smtClean="0">
                <a:solidFill>
                  <a:schemeClr val="bg2">
                    <a:lumMod val="25000"/>
                  </a:schemeClr>
                </a:solidFill>
                <a:effectLst/>
                <a:latin typeface="Franklin Gothic Book" panose="020B0503020102020204" pitchFamily="34" charset="0"/>
              </a:rPr>
              <a:t>§ 1º O plano diretor, aprovado pela Câmara Municipal, </a:t>
            </a:r>
            <a:r>
              <a:rPr lang="pt-BR" b="1" dirty="0" smtClean="0">
                <a:solidFill>
                  <a:schemeClr val="bg2">
                    <a:lumMod val="25000"/>
                  </a:schemeClr>
                </a:solidFill>
                <a:effectLst/>
                <a:latin typeface="Franklin Gothic Book" panose="020B0503020102020204" pitchFamily="34" charset="0"/>
              </a:rPr>
              <a:t>obrigatório para cidades com mais de vinte mil habitantes</a:t>
            </a:r>
            <a:r>
              <a:rPr lang="pt-BR" dirty="0" smtClean="0">
                <a:solidFill>
                  <a:schemeClr val="bg2">
                    <a:lumMod val="25000"/>
                  </a:schemeClr>
                </a:solidFill>
                <a:effectLst/>
                <a:latin typeface="Franklin Gothic Book" panose="020B0503020102020204" pitchFamily="34" charset="0"/>
              </a:rPr>
              <a:t>, é o instrumento básico da política de desenvolvimento e de expansão urbana. </a:t>
            </a:r>
          </a:p>
          <a:p>
            <a:pPr marL="717533" indent="0" algn="just">
              <a:buNone/>
            </a:pPr>
            <a:r>
              <a:rPr lang="pt-BR" dirty="0" smtClean="0">
                <a:solidFill>
                  <a:schemeClr val="bg2">
                    <a:lumMod val="25000"/>
                  </a:schemeClr>
                </a:solidFill>
                <a:effectLst/>
                <a:latin typeface="Franklin Gothic Book" panose="020B0503020102020204" pitchFamily="34" charset="0"/>
              </a:rPr>
              <a:t>§ 2º A propriedade urbana cumpre sua função social quando atende às exigências fundamentais de ordenação da cidade </a:t>
            </a:r>
            <a:r>
              <a:rPr lang="pt-BR" b="1" dirty="0" smtClean="0">
                <a:solidFill>
                  <a:schemeClr val="bg2">
                    <a:lumMod val="25000"/>
                  </a:schemeClr>
                </a:solidFill>
                <a:effectLst/>
                <a:latin typeface="Franklin Gothic Book" panose="020B0503020102020204" pitchFamily="34" charset="0"/>
              </a:rPr>
              <a:t>expressas no plano diretor</a:t>
            </a:r>
            <a:r>
              <a:rPr lang="pt-BR" dirty="0" smtClean="0">
                <a:solidFill>
                  <a:schemeClr val="bg2">
                    <a:lumMod val="25000"/>
                  </a:schemeClr>
                </a:solidFill>
                <a:effectLst/>
                <a:latin typeface="Franklin Gothic Book" panose="020B0503020102020204" pitchFamily="34" charset="0"/>
              </a:rPr>
              <a:t>. </a:t>
            </a:r>
          </a:p>
          <a:p>
            <a:pPr marL="717533" indent="0" algn="just">
              <a:buNone/>
            </a:pPr>
            <a:r>
              <a:rPr lang="pt-BR" dirty="0" smtClean="0">
                <a:solidFill>
                  <a:schemeClr val="bg2">
                    <a:lumMod val="25000"/>
                  </a:schemeClr>
                </a:solidFill>
                <a:effectLst/>
                <a:latin typeface="Franklin Gothic Book" panose="020B0503020102020204" pitchFamily="34" charset="0"/>
              </a:rPr>
              <a:t>§ 3º As desapropriações de imóveis urbanos serão feitas com prévia e justa indenização em dinheiro. </a:t>
            </a:r>
          </a:p>
          <a:p>
            <a:endParaRPr lang="pt-B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0" y="0"/>
            <a:ext cx="314325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1774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600" dirty="0">
                <a:solidFill>
                  <a:schemeClr val="bg2">
                    <a:lumMod val="25000"/>
                  </a:schemeClr>
                </a:solidFill>
                <a:latin typeface="Elephant" panose="02020904090505020303" pitchFamily="18" charset="0"/>
              </a:rPr>
              <a:t>CONSTITUIÇÃO CIDADÃ E A CIDADE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717533" indent="0" algn="just">
              <a:buNone/>
            </a:pPr>
            <a:r>
              <a:rPr lang="pt-BR" dirty="0" smtClean="0">
                <a:solidFill>
                  <a:schemeClr val="bg2">
                    <a:lumMod val="25000"/>
                  </a:schemeClr>
                </a:solidFill>
                <a:effectLst/>
                <a:latin typeface="Franklin Gothic Book" panose="020B0503020102020204" pitchFamily="34" charset="0"/>
              </a:rPr>
              <a:t>§ 4º É facultado ao Poder Público municipal, </a:t>
            </a:r>
            <a:r>
              <a:rPr lang="pt-BR" b="1" dirty="0" smtClean="0">
                <a:solidFill>
                  <a:schemeClr val="bg2">
                    <a:lumMod val="25000"/>
                  </a:schemeClr>
                </a:solidFill>
                <a:effectLst/>
                <a:latin typeface="Franklin Gothic Book" panose="020B0503020102020204" pitchFamily="34" charset="0"/>
              </a:rPr>
              <a:t>mediante lei específica </a:t>
            </a:r>
            <a:r>
              <a:rPr lang="pt-BR" dirty="0" smtClean="0">
                <a:solidFill>
                  <a:schemeClr val="bg2">
                    <a:lumMod val="25000"/>
                  </a:schemeClr>
                </a:solidFill>
                <a:effectLst/>
                <a:latin typeface="Franklin Gothic Book" panose="020B0503020102020204" pitchFamily="34" charset="0"/>
              </a:rPr>
              <a:t>para </a:t>
            </a:r>
            <a:r>
              <a:rPr lang="pt-BR" b="1" dirty="0" smtClean="0">
                <a:solidFill>
                  <a:schemeClr val="bg2">
                    <a:lumMod val="25000"/>
                  </a:schemeClr>
                </a:solidFill>
                <a:effectLst/>
                <a:latin typeface="Franklin Gothic Book" panose="020B0503020102020204" pitchFamily="34" charset="0"/>
              </a:rPr>
              <a:t>área incluída no plano diretor</a:t>
            </a:r>
            <a:r>
              <a:rPr lang="pt-BR" dirty="0" smtClean="0">
                <a:solidFill>
                  <a:schemeClr val="bg2">
                    <a:lumMod val="25000"/>
                  </a:schemeClr>
                </a:solidFill>
                <a:effectLst/>
                <a:latin typeface="Franklin Gothic Book" panose="020B0503020102020204" pitchFamily="34" charset="0"/>
              </a:rPr>
              <a:t>, exigir, nos termos da lei federal, do proprietário do solo urbano não edificado, subutilizado ou não utilizado, que promova seu adequado aproveitamento, sob pena, sucessivamente, de: </a:t>
            </a:r>
          </a:p>
          <a:p>
            <a:pPr marL="1435064" indent="0" algn="just">
              <a:buNone/>
            </a:pPr>
            <a:r>
              <a:rPr lang="pt-BR" dirty="0" smtClean="0">
                <a:solidFill>
                  <a:schemeClr val="bg2">
                    <a:lumMod val="25000"/>
                  </a:schemeClr>
                </a:solidFill>
                <a:effectLst/>
                <a:latin typeface="Franklin Gothic Book" panose="020B0503020102020204" pitchFamily="34" charset="0"/>
              </a:rPr>
              <a:t>I - parcelamento ou edificação compulsórios; </a:t>
            </a:r>
          </a:p>
          <a:p>
            <a:pPr marL="1435064" indent="0" algn="just">
              <a:buNone/>
            </a:pPr>
            <a:r>
              <a:rPr lang="pt-BR" dirty="0" smtClean="0">
                <a:solidFill>
                  <a:schemeClr val="bg2">
                    <a:lumMod val="25000"/>
                  </a:schemeClr>
                </a:solidFill>
                <a:effectLst/>
                <a:latin typeface="Franklin Gothic Book" panose="020B0503020102020204" pitchFamily="34" charset="0"/>
              </a:rPr>
              <a:t>II - imposto sobre a propriedade predial e territorial urbana progressivo no tempo; </a:t>
            </a:r>
          </a:p>
          <a:p>
            <a:pPr marL="1435064" indent="0" algn="just">
              <a:buNone/>
            </a:pPr>
            <a:r>
              <a:rPr lang="pt-BR" dirty="0" smtClean="0">
                <a:solidFill>
                  <a:schemeClr val="bg2">
                    <a:lumMod val="25000"/>
                  </a:schemeClr>
                </a:solidFill>
                <a:effectLst/>
                <a:latin typeface="Franklin Gothic Book" panose="020B0503020102020204" pitchFamily="34" charset="0"/>
              </a:rPr>
              <a:t>III - desapropriação com pagamento mediante títulos da dívida pública de emissão previamente aprovada pelo Senado Federal, com prazo de resgate de até dez anos, em parcelas anuais, iguais e sucessivas, assegurados o valor real da indenização e os juros legais. </a:t>
            </a:r>
          </a:p>
          <a:p>
            <a:endParaRPr lang="pt-B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0" y="0"/>
            <a:ext cx="314325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4398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chemeClr val="bg2">
                    <a:lumMod val="25000"/>
                  </a:schemeClr>
                </a:solidFill>
                <a:latin typeface="Elephant" panose="02020904090505020303" pitchFamily="18" charset="0"/>
              </a:rPr>
              <a:t>ESTATUTO DA CIDADE - PEUC</a:t>
            </a:r>
            <a:endParaRPr lang="pt-BR" dirty="0">
              <a:solidFill>
                <a:schemeClr val="bg2">
                  <a:lumMod val="25000"/>
                </a:schemeClr>
              </a:solidFill>
              <a:latin typeface="Elephant" panose="02020904090505020303" pitchFamily="18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pt-BR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Art. 5º Lei municipal específica para área incluída no plano diretor poderá determinar o parcelamento, a edificação ou a utilização compulsórios do solo urbano não edificado, subutilizado ou não utilizado, devendo fixar as condições e os prazos para implementação da referida obrigação.</a:t>
            </a:r>
          </a:p>
          <a:p>
            <a:pPr marL="717533" indent="0" algn="just">
              <a:buNone/>
              <a:tabLst>
                <a:tab pos="0" algn="l"/>
              </a:tabLst>
            </a:pPr>
            <a:r>
              <a:rPr lang="pt-BR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§ 1º Considera-se subutilizado o imóvel:</a:t>
            </a:r>
          </a:p>
          <a:p>
            <a:pPr marL="1435064" indent="0" algn="just">
              <a:buNone/>
            </a:pPr>
            <a:r>
              <a:rPr lang="pt-BR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I – cujo aproveitamento seja inferior ao mínimo definido no plano diretor ou em legislação dele decorrente;</a:t>
            </a:r>
          </a:p>
          <a:p>
            <a:pPr marL="717533" indent="0" algn="just">
              <a:buNone/>
            </a:pPr>
            <a:r>
              <a:rPr lang="pt-BR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§ 4º Os prazos a que se refere o caput não poderão ser inferiores a:</a:t>
            </a:r>
          </a:p>
          <a:p>
            <a:pPr marL="1435064" indent="0" algn="just">
              <a:buNone/>
            </a:pPr>
            <a:r>
              <a:rPr lang="pt-BR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I - um ano, a partir da notificação, para que seja protocolado o projeto no órgão municipal competente;</a:t>
            </a:r>
          </a:p>
          <a:p>
            <a:pPr marL="1435064" indent="0" algn="just">
              <a:buNone/>
            </a:pPr>
            <a:r>
              <a:rPr lang="pt-BR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II - dois anos, a partir da aprovação do projeto, para iniciar as obras do empreendimento.</a:t>
            </a:r>
            <a:endParaRPr lang="pt-BR" dirty="0">
              <a:solidFill>
                <a:schemeClr val="bg2">
                  <a:lumMod val="2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0" y="0"/>
            <a:ext cx="314325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21214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400" dirty="0">
                <a:solidFill>
                  <a:schemeClr val="bg2">
                    <a:lumMod val="25000"/>
                  </a:schemeClr>
                </a:solidFill>
                <a:latin typeface="Elephant" panose="02020904090505020303" pitchFamily="18" charset="0"/>
              </a:rPr>
              <a:t>ESTATUTO DA CIDADE – IPTU PROGRESSIVO NO TEMPO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pt-BR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Art. 7º Em caso de descumprimento das condições e dos prazos previstos na forma do caput do art. 5º desta Lei, ou não sendo cumpridas as etapas previstas no § 5º do art. 5º desta Lei, o Município procederá à aplicação do imposto sobre a propriedade predial e territorial urbana (IPTU) progressivo no tempo, mediante a majoração da alíquota pelo prazo de cinco anos consecutivos.</a:t>
            </a:r>
          </a:p>
          <a:p>
            <a:pPr marL="717533" indent="0" algn="just">
              <a:buNone/>
            </a:pPr>
            <a:r>
              <a:rPr lang="pt-BR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§ 1º O valor da alíquota a ser aplicado a cada ano será fixado na lei específica a que se refere o caput do art. 5º desta Lei e não excederá a duas vezes o valor referente ao ano anterior, respeitada a alíquota máxima de quinze por cento.</a:t>
            </a:r>
          </a:p>
          <a:p>
            <a:pPr marL="717533" indent="0" algn="just">
              <a:buNone/>
            </a:pPr>
            <a:r>
              <a:rPr lang="pt-BR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§ 2º Caso a obrigação de parcelar, edificar ou utilizar não esteja atendida em cinco anos, o Município manterá a cobrança pela alíquota máxima, até que se cumpra a referida obrigação, garantida a prerrogativa prevista no art. 8º.</a:t>
            </a:r>
          </a:p>
          <a:p>
            <a:pPr marL="717533" indent="0" algn="just">
              <a:buNone/>
            </a:pPr>
            <a:r>
              <a:rPr lang="pt-BR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§ 3º É vedada a concessão de isenções ou de anistia relativas à tributação progressiva de que trata este artigo.</a:t>
            </a:r>
            <a:endParaRPr lang="pt-BR" dirty="0">
              <a:solidFill>
                <a:schemeClr val="bg2">
                  <a:lumMod val="2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0" y="0"/>
            <a:ext cx="314325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5474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sz="2800" dirty="0">
                <a:solidFill>
                  <a:schemeClr val="bg2">
                    <a:lumMod val="25000"/>
                  </a:schemeClr>
                </a:solidFill>
                <a:latin typeface="Elephant" panose="02020904090505020303" pitchFamily="18" charset="0"/>
              </a:rPr>
              <a:t>ESTATUTO DA CIDADE – DESAPROPRIAÇÃO COM PAGAMENTO EM TÍTULOS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1800" dirty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Art. 8º Decorridos cinco anos de cobrança do IPTU progressivo sem que o proprietário tenha cumprido a obrigação de parcelamento, edificação ou utilização, o Município poderá proceder à desapropriação do imóvel, com pagamento em títulos da dívida pública.</a:t>
            </a:r>
          </a:p>
          <a:p>
            <a:pPr marL="717533" indent="0" algn="just">
              <a:buNone/>
            </a:pPr>
            <a:r>
              <a:rPr lang="pt-BR" sz="1800" dirty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§ 1º Os títulos da dívida pública terão prévia aprovação pelo Senado Federal e serão resgatados no prazo de até dez anos, em prestações anuais, iguais e sucessivas, assegurados o valor real da indenização e os juros legais de seis por cento ao ano.</a:t>
            </a:r>
          </a:p>
          <a:p>
            <a:pPr marL="717533" indent="0" algn="just">
              <a:buNone/>
            </a:pPr>
            <a:r>
              <a:rPr lang="pt-BR" sz="1800" dirty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§ 2º O valor real da indenização:</a:t>
            </a:r>
          </a:p>
          <a:p>
            <a:pPr marL="1435064" indent="0" algn="just">
              <a:buNone/>
            </a:pPr>
            <a:r>
              <a:rPr lang="pt-BR" sz="1800" dirty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I – refletirá o valor da base de cálculo do IPTU, descontado o montante incorporado em função de obras realizadas pelo Poder Público na área onde o mesmo se localiza após a notificação de que trata o § 2º do art. 5º desta Lei;</a:t>
            </a:r>
          </a:p>
          <a:p>
            <a:pPr marL="1435064" indent="0" algn="just">
              <a:buNone/>
            </a:pPr>
            <a:r>
              <a:rPr lang="pt-BR" sz="1800" dirty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II – não computará expectativas de ganhos, lucros cessantes e juros compensatórios.</a:t>
            </a:r>
          </a:p>
          <a:p>
            <a:pPr marL="717533" indent="0" algn="just">
              <a:buNone/>
            </a:pPr>
            <a:r>
              <a:rPr lang="pt-BR" sz="1800" dirty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§ 3º Os títulos de que trata este artigo não terão poder liberatório para pagamento de tributos.</a:t>
            </a:r>
          </a:p>
        </p:txBody>
      </p:sp>
      <p:sp>
        <p:nvSpPr>
          <p:cNvPr id="5" name="Retângulo 4"/>
          <p:cNvSpPr/>
          <p:nvPr/>
        </p:nvSpPr>
        <p:spPr>
          <a:xfrm>
            <a:off x="0" y="0"/>
            <a:ext cx="314325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4708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sz="2800" dirty="0">
                <a:solidFill>
                  <a:schemeClr val="bg2">
                    <a:lumMod val="25000"/>
                  </a:schemeClr>
                </a:solidFill>
                <a:latin typeface="Elephant" panose="02020904090505020303" pitchFamily="18" charset="0"/>
              </a:rPr>
              <a:t>ESTATUTO DA CIDADE – DESAPROPRIAÇÃO COM PAGAMENTO EM TÍTULOS</a:t>
            </a:r>
            <a:endParaRPr lang="pt-BR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717533" indent="0" algn="just">
              <a:buNone/>
            </a:pPr>
            <a:r>
              <a:rPr lang="pt-BR" sz="2400" dirty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§ 4º O Município procederá ao adequado aproveitamento do imóvel no prazo máximo de cinco anos, contado a partir da sua incorporação ao patrimônio público.</a:t>
            </a:r>
          </a:p>
          <a:p>
            <a:pPr marL="717533" indent="0" algn="just">
              <a:buNone/>
            </a:pPr>
            <a:r>
              <a:rPr lang="pt-BR" sz="2400" dirty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§ 5º O aproveitamento do imóvel poderá ser efetivado diretamente pelo Poder Público ou por meio de alienação ou concessão a terceiros, observando-se, nesses casos, o devido procedimento licitatório.</a:t>
            </a:r>
          </a:p>
          <a:p>
            <a:pPr marL="717533" indent="0" algn="just">
              <a:buNone/>
            </a:pPr>
            <a:r>
              <a:rPr lang="pt-BR" sz="2400" dirty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§ 6º Ficam mantidas para o adquirente de imóvel nos termos do § 5º as mesmas obrigações de parcelamento, edificação ou utilização previstas no art. 5º desta Lei.</a:t>
            </a:r>
          </a:p>
        </p:txBody>
      </p:sp>
      <p:sp>
        <p:nvSpPr>
          <p:cNvPr id="5" name="Retângulo 4"/>
          <p:cNvSpPr/>
          <p:nvPr/>
        </p:nvSpPr>
        <p:spPr>
          <a:xfrm>
            <a:off x="0" y="0"/>
            <a:ext cx="314325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34756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600" dirty="0">
                <a:solidFill>
                  <a:schemeClr val="bg2">
                    <a:lumMod val="25000"/>
                  </a:schemeClr>
                </a:solidFill>
                <a:latin typeface="Elephant" panose="02020904090505020303" pitchFamily="18" charset="0"/>
              </a:rPr>
              <a:t>HISTÓRICO DO PEUC EM SÃO PAULO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690689"/>
            <a:ext cx="10515600" cy="4624655"/>
          </a:xfrm>
        </p:spPr>
        <p:txBody>
          <a:bodyPr>
            <a:normAutofit fontScale="70000" lnSpcReduction="20000"/>
          </a:bodyPr>
          <a:lstStyle/>
          <a:p>
            <a:pPr marL="358766" indent="-358766" algn="just"/>
            <a:r>
              <a:rPr lang="pt-BR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2002 - Gestão Marta: Plano Diretor Estratégico (Lei Municipal nº 13.430)</a:t>
            </a:r>
          </a:p>
          <a:p>
            <a:pPr marL="358766" indent="-358766" algn="just"/>
            <a:r>
              <a:rPr lang="pt-BR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2005 - Primeiro PL regulamentando o PEUC (PL 759/2005 – Vereador Paulo Teixeira)</a:t>
            </a:r>
          </a:p>
          <a:p>
            <a:pPr marL="358766" indent="-358766" algn="just"/>
            <a:r>
              <a:rPr lang="pt-BR" dirty="0" smtClean="0">
                <a:solidFill>
                  <a:schemeClr val="bg2">
                    <a:lumMod val="25000"/>
                  </a:schemeClr>
                </a:solidFill>
                <a:effectLst/>
                <a:latin typeface="Franklin Gothic Book" panose="020B0503020102020204" pitchFamily="34" charset="0"/>
              </a:rPr>
              <a:t>2010 - Gestão Kassab</a:t>
            </a:r>
          </a:p>
          <a:p>
            <a:pPr marL="815954" lvl="1" indent="-358766" algn="just"/>
            <a:r>
              <a:rPr lang="pt-BR" dirty="0" smtClean="0">
                <a:solidFill>
                  <a:schemeClr val="bg2">
                    <a:lumMod val="25000"/>
                  </a:schemeClr>
                </a:solidFill>
                <a:effectLst/>
                <a:latin typeface="Franklin Gothic Book" panose="020B0503020102020204" pitchFamily="34" charset="0"/>
              </a:rPr>
              <a:t>Lei Municipal nº 15.234/2010, que regulamenta o PEUC</a:t>
            </a:r>
          </a:p>
          <a:p>
            <a:pPr marL="815954" lvl="1" indent="-358766" algn="just"/>
            <a:r>
              <a:rPr lang="pt-BR" dirty="0" smtClean="0">
                <a:solidFill>
                  <a:schemeClr val="bg2">
                    <a:lumMod val="25000"/>
                  </a:schemeClr>
                </a:solidFill>
                <a:effectLst/>
                <a:latin typeface="Franklin Gothic Book" panose="020B0503020102020204" pitchFamily="34" charset="0"/>
              </a:rPr>
              <a:t>Decreto Municipal nº 51.920/2010, que cria Comissão </a:t>
            </a:r>
            <a:r>
              <a:rPr lang="pt-BR" dirty="0" err="1" smtClean="0">
                <a:solidFill>
                  <a:schemeClr val="bg2">
                    <a:lumMod val="25000"/>
                  </a:schemeClr>
                </a:solidFill>
                <a:effectLst/>
                <a:latin typeface="Franklin Gothic Book" panose="020B0503020102020204" pitchFamily="34" charset="0"/>
              </a:rPr>
              <a:t>Intersecretarial</a:t>
            </a:r>
            <a:r>
              <a:rPr lang="pt-BR" dirty="0" smtClean="0">
                <a:solidFill>
                  <a:schemeClr val="bg2">
                    <a:lumMod val="25000"/>
                  </a:schemeClr>
                </a:solidFill>
                <a:effectLst/>
                <a:latin typeface="Franklin Gothic Book" panose="020B0503020102020204" pitchFamily="34" charset="0"/>
              </a:rPr>
              <a:t> para notificação de imóveis ociosos</a:t>
            </a:r>
          </a:p>
          <a:p>
            <a:pPr marL="358766" indent="-358766" algn="just"/>
            <a:r>
              <a:rPr lang="pt-BR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2014 - Gestão Haddad</a:t>
            </a:r>
          </a:p>
          <a:p>
            <a:pPr marL="815954" lvl="1" indent="-358766" algn="just"/>
            <a:r>
              <a:rPr lang="pt-BR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Plano Diretor Estratégico (Lei Municipal nº 16.050/2014)</a:t>
            </a:r>
          </a:p>
          <a:p>
            <a:pPr marL="815954" lvl="1" indent="-358766" algn="just"/>
            <a:r>
              <a:rPr lang="pt-BR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Decreto Municipal nº 55.638/2014, que cria o Departamento de Controle da Função Social da Propriedade – DCFSP, vinculado à Secretaria Municipal de Desenvolvimento Urbano </a:t>
            </a:r>
            <a:r>
              <a:rPr lang="pt-BR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– SMDU</a:t>
            </a:r>
          </a:p>
          <a:p>
            <a:pPr marL="358765" indent="-358766" algn="just"/>
            <a:r>
              <a:rPr lang="pt-BR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2015 – Gestão Haddad: Decreto </a:t>
            </a:r>
            <a:r>
              <a:rPr lang="pt-BR" dirty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nº </a:t>
            </a:r>
            <a:r>
              <a:rPr lang="pt-BR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56.589/2015, que regulamenta o </a:t>
            </a:r>
            <a:r>
              <a:rPr lang="pt-BR" dirty="0" err="1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IPTUp</a:t>
            </a:r>
            <a:endParaRPr lang="pt-BR" dirty="0" smtClean="0">
              <a:solidFill>
                <a:schemeClr val="bg2">
                  <a:lumMod val="25000"/>
                </a:schemeClr>
              </a:solidFill>
              <a:latin typeface="Franklin Gothic Book" panose="020B0503020102020204" pitchFamily="34" charset="0"/>
            </a:endParaRPr>
          </a:p>
          <a:p>
            <a:pPr marL="358765" indent="-358766" algn="just"/>
            <a:r>
              <a:rPr lang="pt-BR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2017 – Gestão Doria</a:t>
            </a:r>
          </a:p>
          <a:p>
            <a:pPr marL="815954" lvl="1" indent="-358766" algn="just"/>
            <a:r>
              <a:rPr lang="pt-BR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Decreto </a:t>
            </a:r>
            <a:r>
              <a:rPr lang="pt-BR" dirty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nº </a:t>
            </a:r>
            <a:r>
              <a:rPr lang="pt-BR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58.021/2017: Alteração de SMDU para Secretaria Municipal de Urbanismo e Licenciamento; alteração de DCFSP </a:t>
            </a:r>
            <a:r>
              <a:rPr lang="pt-BR" dirty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para Coordenadoria de Controle da Função Social da </a:t>
            </a:r>
            <a:r>
              <a:rPr lang="pt-BR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Propriedade - CEPEUC</a:t>
            </a:r>
          </a:p>
        </p:txBody>
      </p:sp>
      <p:sp>
        <p:nvSpPr>
          <p:cNvPr id="5" name="Retângulo 4"/>
          <p:cNvSpPr/>
          <p:nvPr/>
        </p:nvSpPr>
        <p:spPr>
          <a:xfrm>
            <a:off x="0" y="0"/>
            <a:ext cx="314325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6462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24741"/>
            <a:ext cx="5492646" cy="1666429"/>
          </a:xfrm>
        </p:spPr>
        <p:txBody>
          <a:bodyPr>
            <a:noAutofit/>
          </a:bodyPr>
          <a:lstStyle/>
          <a:p>
            <a:r>
              <a:rPr lang="pt-BR" sz="2800" dirty="0">
                <a:solidFill>
                  <a:schemeClr val="bg2">
                    <a:lumMod val="25000"/>
                  </a:schemeClr>
                </a:solidFill>
                <a:latin typeface="Elephant" panose="02020904090505020303" pitchFamily="18" charset="0"/>
              </a:rPr>
              <a:t>INSTRUMENTOS INDUTORES DA </a:t>
            </a:r>
            <a:r>
              <a:rPr lang="pt-BR" sz="2800" dirty="0" smtClean="0">
                <a:solidFill>
                  <a:schemeClr val="bg2">
                    <a:lumMod val="25000"/>
                  </a:schemeClr>
                </a:solidFill>
                <a:latin typeface="Elephant" panose="02020904090505020303" pitchFamily="18" charset="0"/>
              </a:rPr>
              <a:t/>
            </a:r>
            <a:br>
              <a:rPr lang="pt-BR" sz="2800" dirty="0" smtClean="0">
                <a:solidFill>
                  <a:schemeClr val="bg2">
                    <a:lumMod val="25000"/>
                  </a:schemeClr>
                </a:solidFill>
                <a:latin typeface="Elephant" panose="02020904090505020303" pitchFamily="18" charset="0"/>
              </a:rPr>
            </a:br>
            <a:r>
              <a:rPr lang="pt-BR" sz="2800" dirty="0" smtClean="0">
                <a:solidFill>
                  <a:schemeClr val="bg2">
                    <a:lumMod val="25000"/>
                  </a:schemeClr>
                </a:solidFill>
                <a:latin typeface="Elephant" panose="02020904090505020303" pitchFamily="18" charset="0"/>
              </a:rPr>
              <a:t>FUNÇÃO </a:t>
            </a:r>
            <a:r>
              <a:rPr lang="pt-BR" sz="2800" dirty="0">
                <a:solidFill>
                  <a:schemeClr val="bg2">
                    <a:lumMod val="25000"/>
                  </a:schemeClr>
                </a:solidFill>
                <a:latin typeface="Elephant" panose="02020904090505020303" pitchFamily="18" charset="0"/>
              </a:rPr>
              <a:t>SOCIAL </a:t>
            </a:r>
            <a:r>
              <a:rPr lang="pt-BR" sz="2800" dirty="0" smtClean="0">
                <a:solidFill>
                  <a:schemeClr val="bg2">
                    <a:lumMod val="25000"/>
                  </a:schemeClr>
                </a:solidFill>
                <a:latin typeface="Elephant" panose="02020904090505020303" pitchFamily="18" charset="0"/>
              </a:rPr>
              <a:t/>
            </a:r>
            <a:br>
              <a:rPr lang="pt-BR" sz="2800" dirty="0" smtClean="0">
                <a:solidFill>
                  <a:schemeClr val="bg2">
                    <a:lumMod val="25000"/>
                  </a:schemeClr>
                </a:solidFill>
                <a:latin typeface="Elephant" panose="02020904090505020303" pitchFamily="18" charset="0"/>
              </a:rPr>
            </a:br>
            <a:r>
              <a:rPr lang="pt-BR" sz="2800" dirty="0" smtClean="0">
                <a:solidFill>
                  <a:schemeClr val="bg2">
                    <a:lumMod val="25000"/>
                  </a:schemeClr>
                </a:solidFill>
                <a:latin typeface="Elephant" panose="02020904090505020303" pitchFamily="18" charset="0"/>
              </a:rPr>
              <a:t>DA </a:t>
            </a:r>
            <a:r>
              <a:rPr lang="pt-BR" sz="2800" dirty="0">
                <a:solidFill>
                  <a:schemeClr val="bg2">
                    <a:lumMod val="25000"/>
                  </a:schemeClr>
                </a:solidFill>
                <a:latin typeface="Elephant" panose="02020904090505020303" pitchFamily="18" charset="0"/>
              </a:rPr>
              <a:t>PROPRIEDADE</a:t>
            </a:r>
          </a:p>
        </p:txBody>
      </p:sp>
      <p:pic>
        <p:nvPicPr>
          <p:cNvPr id="6" name="Espaço Reservado para Imagem 5"/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44" b="4871"/>
          <a:stretch/>
        </p:blipFill>
        <p:spPr>
          <a:xfrm>
            <a:off x="6443529" y="324741"/>
            <a:ext cx="5185324" cy="6097508"/>
          </a:xfrm>
        </p:spPr>
      </p:pic>
      <p:sp>
        <p:nvSpPr>
          <p:cNvPr id="3" name="Espaço Reservado para Conteúdo 2"/>
          <p:cNvSpPr>
            <a:spLocks noGrp="1"/>
          </p:cNvSpPr>
          <p:nvPr>
            <p:ph type="body" sz="half" idx="2"/>
          </p:nvPr>
        </p:nvSpPr>
        <p:spPr>
          <a:xfrm>
            <a:off x="839788" y="2081051"/>
            <a:ext cx="5492646" cy="4341198"/>
          </a:xfrm>
        </p:spPr>
        <p:txBody>
          <a:bodyPr>
            <a:normAutofit fontScale="92500" lnSpcReduction="10000"/>
          </a:bodyPr>
          <a:lstStyle/>
          <a:p>
            <a:pPr marL="358775" lvl="1" indent="-357188" algn="just"/>
            <a:r>
              <a:rPr lang="pt-BR" sz="2200" b="1" dirty="0" smtClean="0">
                <a:solidFill>
                  <a:schemeClr val="bg2">
                    <a:lumMod val="25000"/>
                  </a:schemeClr>
                </a:solidFill>
                <a:effectLst/>
                <a:latin typeface="Franklin Gothic Book" panose="020B0503020102020204" pitchFamily="34" charset="0"/>
              </a:rPr>
              <a:t>Âmbito de aplicação</a:t>
            </a:r>
          </a:p>
          <a:p>
            <a:pPr marL="358775" lvl="1" indent="-357188" algn="just">
              <a:buFont typeface="Arial" panose="020B0604020202020204" pitchFamily="34" charset="0"/>
              <a:buChar char="•"/>
            </a:pPr>
            <a:r>
              <a:rPr lang="pt-BR" sz="1800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ZEIS 2, 3 e 5</a:t>
            </a:r>
          </a:p>
          <a:p>
            <a:pPr marL="358775" lvl="1" indent="-357188" algn="just">
              <a:buFont typeface="Arial" panose="020B0604020202020204" pitchFamily="34" charset="0"/>
              <a:buChar char="•"/>
            </a:pPr>
            <a:r>
              <a:rPr lang="pt-BR" sz="1800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áreas de influência dos Eixos de Estruturação da Transformação Urbana</a:t>
            </a:r>
          </a:p>
          <a:p>
            <a:pPr marL="358775" lvl="1" indent="-357188" algn="just">
              <a:buFont typeface="Arial" panose="020B0604020202020204" pitchFamily="34" charset="0"/>
              <a:buChar char="•"/>
            </a:pPr>
            <a:r>
              <a:rPr lang="pt-BR" sz="1800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perímetros expandidos das Operações Urbanas Consorciadas</a:t>
            </a:r>
          </a:p>
          <a:p>
            <a:pPr marL="358775" lvl="1" indent="-357188" algn="just">
              <a:buFont typeface="Arial" panose="020B0604020202020204" pitchFamily="34" charset="0"/>
              <a:buChar char="•"/>
            </a:pPr>
            <a:r>
              <a:rPr lang="pt-BR" sz="1800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Subprefeituras da Sé e da Mooca</a:t>
            </a:r>
          </a:p>
          <a:p>
            <a:pPr marL="358775" lvl="1" indent="-357188" algn="just">
              <a:buFont typeface="Arial" panose="020B0604020202020204" pitchFamily="34" charset="0"/>
              <a:buChar char="•"/>
            </a:pPr>
            <a:r>
              <a:rPr lang="pt-BR" sz="1800" dirty="0" err="1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Macroáreas</a:t>
            </a:r>
            <a:r>
              <a:rPr lang="pt-BR" sz="1800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 de Urbanização Consolidada e de Qualificação da Urbanização</a:t>
            </a:r>
          </a:p>
          <a:p>
            <a:pPr marL="358775" lvl="1" indent="-357188" algn="just">
              <a:buFont typeface="Arial" panose="020B0604020202020204" pitchFamily="34" charset="0"/>
              <a:buChar char="•"/>
            </a:pPr>
            <a:r>
              <a:rPr lang="pt-BR" sz="1800" dirty="0" err="1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Macroárea</a:t>
            </a:r>
            <a:r>
              <a:rPr lang="pt-BR" sz="1800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 de Redução da Vulnerabilidade Urbana, exclusivamente para glebas ou lotes com área superior a 20.000m²</a:t>
            </a:r>
          </a:p>
          <a:p>
            <a:pPr marL="358775" lvl="1" indent="-357188" algn="just">
              <a:buFont typeface="Arial" panose="020B0604020202020204" pitchFamily="34" charset="0"/>
              <a:buChar char="•"/>
            </a:pPr>
            <a:r>
              <a:rPr lang="pt-BR" sz="1800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áreas objetos de Planos de Intervenção Urbana (PIU), Áreas de Intervenção Urbana (AIU), Áreas de Estruturação Local (AEL) e áreas objeto de Concessões Urbanísticas</a:t>
            </a:r>
          </a:p>
          <a:p>
            <a:pPr marL="358775" lvl="1" indent="-357188" algn="just">
              <a:buFont typeface="Arial" panose="020B0604020202020204" pitchFamily="34" charset="0"/>
              <a:buChar char="•"/>
            </a:pPr>
            <a:r>
              <a:rPr lang="pt-BR" sz="1800" dirty="0" err="1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Macroárea</a:t>
            </a:r>
            <a:r>
              <a:rPr lang="pt-BR" sz="1800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 de Estruturação Metropolitana (MEM)</a:t>
            </a:r>
          </a:p>
          <a:p>
            <a:pPr marL="815954" lvl="1" indent="-358766" algn="just"/>
            <a:endParaRPr lang="pt-BR" dirty="0" smtClean="0">
              <a:solidFill>
                <a:schemeClr val="bg2">
                  <a:lumMod val="25000"/>
                </a:schemeClr>
              </a:solidFill>
              <a:effectLst/>
              <a:latin typeface="Franklin Gothic Book" panose="020B0503020102020204" pitchFamily="34" charset="0"/>
            </a:endParaRPr>
          </a:p>
          <a:p>
            <a:pPr marL="815954" lvl="1" indent="-358766" algn="just"/>
            <a:endParaRPr lang="pt-BR" dirty="0" smtClean="0">
              <a:solidFill>
                <a:schemeClr val="bg2">
                  <a:lumMod val="25000"/>
                </a:schemeClr>
              </a:solidFill>
              <a:effectLst/>
              <a:latin typeface="Franklin Gothic Book" panose="020B0503020102020204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0" y="0"/>
            <a:ext cx="314325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3920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600" dirty="0" smtClean="0">
                <a:solidFill>
                  <a:schemeClr val="bg2">
                    <a:lumMod val="25000"/>
                  </a:schemeClr>
                </a:solidFill>
                <a:latin typeface="Elephant" panose="02020904090505020303" pitchFamily="18" charset="0"/>
              </a:rPr>
              <a:t>INSTRUMENTOS INDUTORES DA </a:t>
            </a:r>
            <a:br>
              <a:rPr lang="pt-BR" sz="3600" dirty="0" smtClean="0">
                <a:solidFill>
                  <a:schemeClr val="bg2">
                    <a:lumMod val="25000"/>
                  </a:schemeClr>
                </a:solidFill>
                <a:latin typeface="Elephant" panose="02020904090505020303" pitchFamily="18" charset="0"/>
              </a:rPr>
            </a:br>
            <a:r>
              <a:rPr lang="pt-BR" sz="3600" dirty="0" smtClean="0">
                <a:solidFill>
                  <a:schemeClr val="bg2">
                    <a:lumMod val="25000"/>
                  </a:schemeClr>
                </a:solidFill>
                <a:latin typeface="Elephant" panose="02020904090505020303" pitchFamily="18" charset="0"/>
              </a:rPr>
              <a:t>FUNÇÃO SOCIAL DA PROPRIEDADE</a:t>
            </a:r>
            <a:endParaRPr lang="pt-BR" sz="3600" dirty="0">
              <a:solidFill>
                <a:schemeClr val="bg2">
                  <a:lumMod val="25000"/>
                </a:schemeClr>
              </a:solidFill>
              <a:latin typeface="Elephant" panose="02020904090505020303" pitchFamily="18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690689"/>
            <a:ext cx="10515600" cy="462465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3500" b="1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Tipologias</a:t>
            </a:r>
            <a:endParaRPr lang="pt-BR" sz="3500" b="1" dirty="0" smtClean="0">
              <a:solidFill>
                <a:schemeClr val="bg2">
                  <a:lumMod val="25000"/>
                </a:schemeClr>
              </a:solidFill>
              <a:latin typeface="Franklin Gothic Book" panose="020B0503020102020204" pitchFamily="34" charset="0"/>
            </a:endParaRPr>
          </a:p>
          <a:p>
            <a:pPr marL="358766" indent="-358766" algn="just"/>
            <a:r>
              <a:rPr lang="pt-BR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Não Edificados</a:t>
            </a:r>
          </a:p>
          <a:p>
            <a:pPr marL="815955" lvl="1" indent="-358766" algn="just"/>
            <a:r>
              <a:rPr lang="pt-BR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Áreas superiores a 500m² com coeficiente de aproveitamento 0</a:t>
            </a:r>
          </a:p>
          <a:p>
            <a:pPr marL="1273143" lvl="2" indent="-358766" algn="just"/>
            <a:r>
              <a:rPr lang="pt-BR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Pode ser menor se:</a:t>
            </a:r>
          </a:p>
          <a:p>
            <a:pPr marL="1730332" lvl="3" indent="-358766" algn="just"/>
            <a:r>
              <a:rPr lang="pt-BR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Imóvel desmembrado após publicação de Lei, originalmente tendo 500m² ou mais</a:t>
            </a:r>
          </a:p>
          <a:p>
            <a:pPr marL="1730332" lvl="3" indent="-358766" algn="just"/>
            <a:r>
              <a:rPr lang="pt-BR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Imóvel somado a contíguos de mesmo proprietário, totalizando 500m² ou </a:t>
            </a:r>
            <a:r>
              <a:rPr lang="pt-BR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mais</a:t>
            </a:r>
          </a:p>
          <a:p>
            <a:pPr marL="1273143" lvl="2" indent="-358766" algn="just"/>
            <a:r>
              <a:rPr lang="pt-BR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Exceções:</a:t>
            </a:r>
          </a:p>
          <a:p>
            <a:pPr marL="1730332" lvl="3" indent="-358766" algn="just"/>
            <a:r>
              <a:rPr lang="pt-BR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Atividades que não necessitem de edificação, exceto estacionamentos</a:t>
            </a:r>
          </a:p>
          <a:p>
            <a:pPr marL="1730332" lvl="3" indent="-358766" algn="just"/>
            <a:r>
              <a:rPr lang="pt-BR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Áreas verdes e espaços livres, ZEPAM ou que cumpram função ambiental relevante</a:t>
            </a:r>
          </a:p>
          <a:p>
            <a:pPr marL="1730332" lvl="3" indent="-358766" algn="just"/>
            <a:r>
              <a:rPr lang="pt-BR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ZEPEC ou tombados</a:t>
            </a:r>
          </a:p>
          <a:p>
            <a:pPr marL="1730332" lvl="3" indent="-358766" algn="just"/>
            <a:r>
              <a:rPr lang="pt-BR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Impossibilidade jurídica momentaneamente insanável pelo proprietário</a:t>
            </a:r>
            <a:endParaRPr lang="pt-BR" dirty="0" smtClean="0">
              <a:solidFill>
                <a:schemeClr val="bg2">
                  <a:lumMod val="25000"/>
                </a:schemeClr>
              </a:solidFill>
              <a:latin typeface="Franklin Gothic Book" panose="020B0503020102020204" pitchFamily="34" charset="0"/>
            </a:endParaRPr>
          </a:p>
          <a:p>
            <a:pPr marL="358766" indent="-358766" algn="just"/>
            <a:endParaRPr lang="pt-BR" dirty="0" smtClean="0">
              <a:solidFill>
                <a:schemeClr val="bg2">
                  <a:lumMod val="2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0" y="0"/>
            <a:ext cx="314325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154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600" dirty="0" smtClean="0">
                <a:solidFill>
                  <a:schemeClr val="bg2">
                    <a:lumMod val="25000"/>
                  </a:schemeClr>
                </a:solidFill>
                <a:latin typeface="Elephant" panose="02020904090505020303" pitchFamily="18" charset="0"/>
              </a:rPr>
              <a:t>INSTRUMENTOS INDUTORES DA </a:t>
            </a:r>
            <a:br>
              <a:rPr lang="pt-BR" sz="3600" dirty="0" smtClean="0">
                <a:solidFill>
                  <a:schemeClr val="bg2">
                    <a:lumMod val="25000"/>
                  </a:schemeClr>
                </a:solidFill>
                <a:latin typeface="Elephant" panose="02020904090505020303" pitchFamily="18" charset="0"/>
              </a:rPr>
            </a:br>
            <a:r>
              <a:rPr lang="pt-BR" sz="3600" dirty="0" smtClean="0">
                <a:solidFill>
                  <a:schemeClr val="bg2">
                    <a:lumMod val="25000"/>
                  </a:schemeClr>
                </a:solidFill>
                <a:latin typeface="Elephant" panose="02020904090505020303" pitchFamily="18" charset="0"/>
              </a:rPr>
              <a:t>FUNÇÃO SOCIAL DA PROPRIEDADE</a:t>
            </a:r>
            <a:endParaRPr lang="pt-BR" sz="3600" dirty="0">
              <a:solidFill>
                <a:schemeClr val="bg2">
                  <a:lumMod val="25000"/>
                </a:schemeClr>
              </a:solidFill>
              <a:latin typeface="Elephant" panose="02020904090505020303" pitchFamily="18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690689"/>
            <a:ext cx="10515600" cy="462465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3500" b="1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Tipologias</a:t>
            </a:r>
            <a:endParaRPr lang="pt-BR" sz="3500" b="1" dirty="0" smtClean="0">
              <a:solidFill>
                <a:schemeClr val="bg2">
                  <a:lumMod val="25000"/>
                </a:schemeClr>
              </a:solidFill>
              <a:latin typeface="Franklin Gothic Book" panose="020B0503020102020204" pitchFamily="34" charset="0"/>
            </a:endParaRPr>
          </a:p>
          <a:p>
            <a:pPr marL="358766" indent="-358766" algn="just"/>
            <a:r>
              <a:rPr lang="pt-BR" dirty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Subutilizados</a:t>
            </a:r>
          </a:p>
          <a:p>
            <a:pPr marL="815955" lvl="1" indent="-358766" algn="just"/>
            <a:r>
              <a:rPr lang="pt-BR" dirty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Áreas superiores a 500m² com coeficiente de aproveitamento inferior ao mínimo, conforme Lei de parcelamento, o uso e a ocupação do solo</a:t>
            </a:r>
          </a:p>
          <a:p>
            <a:pPr marL="1273143" lvl="2" indent="-358766" algn="just"/>
            <a:r>
              <a:rPr lang="pt-BR" dirty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Exceções: sede de representação diplomática, sede de partidos políticos, e templos de todo culto</a:t>
            </a:r>
          </a:p>
          <a:p>
            <a:pPr marL="358766" indent="-358766" algn="just"/>
            <a:r>
              <a:rPr lang="pt-BR" dirty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Não Utilizados</a:t>
            </a:r>
          </a:p>
          <a:p>
            <a:pPr marL="815955" lvl="1" indent="-358766" algn="just"/>
            <a:r>
              <a:rPr lang="pt-BR" dirty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Imóveis com área superior a 500m² com coeficiente de aproveitamento adequado, mas que tenham 60% ou mais de desocupação por mais de 1 ano ininterrupto</a:t>
            </a:r>
          </a:p>
          <a:p>
            <a:pPr marL="0" indent="0" algn="just">
              <a:buNone/>
            </a:pPr>
            <a:endParaRPr lang="pt-BR" dirty="0" smtClean="0">
              <a:solidFill>
                <a:schemeClr val="bg2">
                  <a:lumMod val="2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0" y="0"/>
            <a:ext cx="314325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0048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600" dirty="0" smtClean="0">
                <a:solidFill>
                  <a:schemeClr val="bg2">
                    <a:lumMod val="25000"/>
                  </a:schemeClr>
                </a:solidFill>
                <a:latin typeface="Elephant" panose="02020904090505020303" pitchFamily="18" charset="0"/>
              </a:rPr>
              <a:t>INSTRUMENTOS INDUTORES DA </a:t>
            </a:r>
            <a:br>
              <a:rPr lang="pt-BR" sz="3600" dirty="0" smtClean="0">
                <a:solidFill>
                  <a:schemeClr val="bg2">
                    <a:lumMod val="25000"/>
                  </a:schemeClr>
                </a:solidFill>
                <a:latin typeface="Elephant" panose="02020904090505020303" pitchFamily="18" charset="0"/>
              </a:rPr>
            </a:br>
            <a:r>
              <a:rPr lang="pt-BR" sz="3600" dirty="0" smtClean="0">
                <a:solidFill>
                  <a:schemeClr val="bg2">
                    <a:lumMod val="25000"/>
                  </a:schemeClr>
                </a:solidFill>
                <a:latin typeface="Elephant" panose="02020904090505020303" pitchFamily="18" charset="0"/>
              </a:rPr>
              <a:t>FUNÇÃO SOCIAL DA PROPRIEDADE</a:t>
            </a:r>
            <a:endParaRPr lang="pt-BR" sz="3600" dirty="0">
              <a:solidFill>
                <a:schemeClr val="bg2">
                  <a:lumMod val="25000"/>
                </a:schemeClr>
              </a:solidFill>
              <a:latin typeface="Elephant" panose="02020904090505020303" pitchFamily="18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690689"/>
            <a:ext cx="10515600" cy="462465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3500" b="1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PEUC</a:t>
            </a:r>
            <a:endParaRPr lang="pt-BR" sz="3500" b="1" dirty="0" smtClean="0">
              <a:solidFill>
                <a:schemeClr val="bg2">
                  <a:lumMod val="25000"/>
                </a:schemeClr>
              </a:solidFill>
              <a:latin typeface="Franklin Gothic Book" panose="020B0503020102020204" pitchFamily="34" charset="0"/>
            </a:endParaRPr>
          </a:p>
          <a:p>
            <a:pPr marL="358766" indent="-358766" algn="just"/>
            <a:r>
              <a:rPr lang="pt-BR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Notificação com averbação na matrícula do imóvel</a:t>
            </a:r>
          </a:p>
          <a:p>
            <a:pPr marL="358766" indent="-358766" algn="just"/>
            <a:r>
              <a:rPr lang="pt-BR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Utilização Compulsória</a:t>
            </a:r>
            <a:endParaRPr lang="pt-BR" dirty="0">
              <a:solidFill>
                <a:schemeClr val="bg2">
                  <a:lumMod val="25000"/>
                </a:schemeClr>
              </a:solidFill>
              <a:latin typeface="Franklin Gothic Book" panose="020B0503020102020204" pitchFamily="34" charset="0"/>
            </a:endParaRPr>
          </a:p>
          <a:p>
            <a:pPr marL="815955" lvl="1" indent="-358766" algn="just"/>
            <a:r>
              <a:rPr lang="pt-BR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Prazo de 1 ano para ocupação do imóvel</a:t>
            </a:r>
            <a:endParaRPr lang="pt-BR" dirty="0">
              <a:solidFill>
                <a:schemeClr val="bg2">
                  <a:lumMod val="25000"/>
                </a:schemeClr>
              </a:solidFill>
              <a:latin typeface="Franklin Gothic Book" panose="020B0503020102020204" pitchFamily="34" charset="0"/>
            </a:endParaRPr>
          </a:p>
          <a:p>
            <a:pPr marL="358766" indent="-358766" algn="just"/>
            <a:r>
              <a:rPr lang="pt-BR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Edificação e Parcelamento Compulsórios</a:t>
            </a:r>
            <a:endParaRPr lang="pt-BR" dirty="0">
              <a:solidFill>
                <a:schemeClr val="bg2">
                  <a:lumMod val="25000"/>
                </a:schemeClr>
              </a:solidFill>
              <a:latin typeface="Franklin Gothic Book" panose="020B0503020102020204" pitchFamily="34" charset="0"/>
            </a:endParaRPr>
          </a:p>
          <a:p>
            <a:pPr marL="815955" lvl="1" indent="-358766" algn="just"/>
            <a:r>
              <a:rPr lang="pt-BR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Prazo de 1 ano para apresentação de projeto à Administração Pública</a:t>
            </a:r>
          </a:p>
          <a:p>
            <a:pPr marL="1273143" lvl="2" indent="-358766" algn="just"/>
            <a:r>
              <a:rPr lang="pt-BR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Prazo de 5 anos para implementação</a:t>
            </a:r>
          </a:p>
          <a:p>
            <a:pPr marL="815955" lvl="1" indent="-358766" algn="just"/>
            <a:r>
              <a:rPr lang="pt-BR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Lotes com área superior a </a:t>
            </a:r>
            <a:r>
              <a:rPr lang="pt-BR" dirty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20.000m² </a:t>
            </a:r>
            <a:r>
              <a:rPr lang="pt-BR" dirty="0" err="1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Macroárea</a:t>
            </a:r>
            <a:r>
              <a:rPr lang="pt-BR" dirty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 de Redução da Vulnerabilidade </a:t>
            </a:r>
            <a:r>
              <a:rPr lang="pt-BR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Urbana: obrigatório que seja parcelamento</a:t>
            </a:r>
            <a:endParaRPr lang="pt-BR" dirty="0" smtClean="0">
              <a:solidFill>
                <a:schemeClr val="bg2">
                  <a:lumMod val="2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0" y="0"/>
            <a:ext cx="314325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7951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600" dirty="0" smtClean="0">
                <a:solidFill>
                  <a:schemeClr val="bg2">
                    <a:lumMod val="25000"/>
                  </a:schemeClr>
                </a:solidFill>
                <a:latin typeface="Elephant" panose="02020904090505020303" pitchFamily="18" charset="0"/>
              </a:rPr>
              <a:t>INSTRUMENTOS INDUTORES DA </a:t>
            </a:r>
            <a:br>
              <a:rPr lang="pt-BR" sz="3600" dirty="0" smtClean="0">
                <a:solidFill>
                  <a:schemeClr val="bg2">
                    <a:lumMod val="25000"/>
                  </a:schemeClr>
                </a:solidFill>
                <a:latin typeface="Elephant" panose="02020904090505020303" pitchFamily="18" charset="0"/>
              </a:rPr>
            </a:br>
            <a:r>
              <a:rPr lang="pt-BR" sz="3600" dirty="0" smtClean="0">
                <a:solidFill>
                  <a:schemeClr val="bg2">
                    <a:lumMod val="25000"/>
                  </a:schemeClr>
                </a:solidFill>
                <a:latin typeface="Elephant" panose="02020904090505020303" pitchFamily="18" charset="0"/>
              </a:rPr>
              <a:t>FUNÇÃO SOCIAL DA PROPRIEDADE</a:t>
            </a:r>
            <a:endParaRPr lang="pt-BR" sz="3600" dirty="0">
              <a:solidFill>
                <a:schemeClr val="bg2">
                  <a:lumMod val="25000"/>
                </a:schemeClr>
              </a:solidFill>
              <a:latin typeface="Elephant" panose="02020904090505020303" pitchFamily="18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690689"/>
            <a:ext cx="10515600" cy="462465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3500" b="1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IPTU Progressivo no Tempo</a:t>
            </a:r>
            <a:endParaRPr lang="pt-BR" sz="3500" b="1" dirty="0" smtClean="0">
              <a:solidFill>
                <a:schemeClr val="bg2">
                  <a:lumMod val="25000"/>
                </a:schemeClr>
              </a:solidFill>
              <a:latin typeface="Franklin Gothic Book" panose="020B0503020102020204" pitchFamily="34" charset="0"/>
            </a:endParaRPr>
          </a:p>
          <a:p>
            <a:pPr marL="358766" indent="-358766" algn="just"/>
            <a:r>
              <a:rPr lang="pt-BR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Após descumprimento dos prazos para PEUC</a:t>
            </a:r>
          </a:p>
          <a:p>
            <a:pPr marL="358766" indent="-358766" algn="just"/>
            <a:r>
              <a:rPr lang="pt-BR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Duplicação da alíquota do IPTU a cada ano, por 5 anos</a:t>
            </a:r>
          </a:p>
          <a:p>
            <a:pPr marL="815955" lvl="1" indent="-358766" algn="just"/>
            <a:r>
              <a:rPr lang="pt-BR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Limite: 15%</a:t>
            </a:r>
          </a:p>
          <a:p>
            <a:pPr marL="358766" indent="-358766" algn="just"/>
            <a:r>
              <a:rPr lang="pt-BR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Vedação de concessão </a:t>
            </a:r>
            <a:r>
              <a:rPr lang="pt-BR" dirty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de </a:t>
            </a:r>
            <a:r>
              <a:rPr lang="pt-BR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isenções</a:t>
            </a:r>
            <a:r>
              <a:rPr lang="pt-BR" dirty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, anistias, incentivos ou benefícios fiscais</a:t>
            </a:r>
            <a:endParaRPr lang="pt-BR" dirty="0" smtClean="0">
              <a:solidFill>
                <a:schemeClr val="bg2">
                  <a:lumMod val="2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0" y="0"/>
            <a:ext cx="314325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8572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600" dirty="0" smtClean="0">
                <a:solidFill>
                  <a:schemeClr val="bg2">
                    <a:lumMod val="25000"/>
                  </a:schemeClr>
                </a:solidFill>
                <a:latin typeface="Elephant" panose="02020904090505020303" pitchFamily="18" charset="0"/>
              </a:rPr>
              <a:t>INSTRUMENTOS INDUTORES DA </a:t>
            </a:r>
            <a:br>
              <a:rPr lang="pt-BR" sz="3600" dirty="0" smtClean="0">
                <a:solidFill>
                  <a:schemeClr val="bg2">
                    <a:lumMod val="25000"/>
                  </a:schemeClr>
                </a:solidFill>
                <a:latin typeface="Elephant" panose="02020904090505020303" pitchFamily="18" charset="0"/>
              </a:rPr>
            </a:br>
            <a:r>
              <a:rPr lang="pt-BR" sz="3600" dirty="0" smtClean="0">
                <a:solidFill>
                  <a:schemeClr val="bg2">
                    <a:lumMod val="25000"/>
                  </a:schemeClr>
                </a:solidFill>
                <a:latin typeface="Elephant" panose="02020904090505020303" pitchFamily="18" charset="0"/>
              </a:rPr>
              <a:t>FUNÇÃO SOCIAL DA PROPRIEDADE</a:t>
            </a:r>
            <a:endParaRPr lang="pt-BR" sz="3600" dirty="0">
              <a:solidFill>
                <a:schemeClr val="bg2">
                  <a:lumMod val="25000"/>
                </a:schemeClr>
              </a:solidFill>
              <a:latin typeface="Elephant" panose="02020904090505020303" pitchFamily="18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690689"/>
            <a:ext cx="10515600" cy="4624655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pt-BR" sz="3500" b="1" dirty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Desapropriação </a:t>
            </a:r>
            <a:r>
              <a:rPr lang="pt-BR" sz="3500" b="1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mediante </a:t>
            </a:r>
            <a:r>
              <a:rPr lang="pt-BR" sz="3500" b="1" dirty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Pagamento em Títulos da Dívida Pública</a:t>
            </a:r>
            <a:endParaRPr lang="pt-BR" sz="3500" b="1" dirty="0" smtClean="0">
              <a:solidFill>
                <a:schemeClr val="bg2">
                  <a:lumMod val="25000"/>
                </a:schemeClr>
              </a:solidFill>
              <a:latin typeface="Franklin Gothic Book" panose="020B0503020102020204" pitchFamily="34" charset="0"/>
            </a:endParaRPr>
          </a:p>
          <a:p>
            <a:pPr marL="358766" indent="-358766" algn="just"/>
            <a:r>
              <a:rPr lang="pt-BR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Após 5 anos de </a:t>
            </a:r>
            <a:r>
              <a:rPr lang="pt-BR" dirty="0" err="1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IPTUp</a:t>
            </a:r>
            <a:endParaRPr lang="pt-BR" dirty="0" smtClean="0">
              <a:solidFill>
                <a:schemeClr val="bg2">
                  <a:lumMod val="25000"/>
                </a:schemeClr>
              </a:solidFill>
              <a:latin typeface="Franklin Gothic Book" panose="020B0503020102020204" pitchFamily="34" charset="0"/>
            </a:endParaRPr>
          </a:p>
          <a:p>
            <a:pPr marL="815955" lvl="1" indent="-358766" algn="just"/>
            <a:r>
              <a:rPr lang="pt-BR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Publicação do Decreto de desapropriação em 1 ano, ou justificativa da falta de interesse público</a:t>
            </a:r>
          </a:p>
          <a:p>
            <a:pPr marL="358766" indent="-358766" algn="just"/>
            <a:r>
              <a:rPr lang="pt-BR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Emissão mediante aprovação do Senado Federal, com pagamento ao proprietário em 10 anos, com parcelas anuais e juros legais</a:t>
            </a:r>
          </a:p>
          <a:p>
            <a:pPr marL="358766" indent="-358766" algn="just"/>
            <a:r>
              <a:rPr lang="pt-BR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Obrigatória a destinação de interesse pública do imóvel, pela Administração ou por terceiros</a:t>
            </a:r>
          </a:p>
          <a:p>
            <a:pPr marL="358766" indent="-358766" algn="just"/>
            <a:r>
              <a:rPr lang="pt-BR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Obrigação de desapropriar caso a dívida de IPTU supere o valor do imóvel, mesmo sem interesse público</a:t>
            </a:r>
          </a:p>
          <a:p>
            <a:pPr marL="358766" indent="-358766" algn="just"/>
            <a:r>
              <a:rPr lang="pt-BR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Desafios: vedação à emissão de títulos da dívida e falta de regulamentação pelo Senado</a:t>
            </a:r>
          </a:p>
          <a:p>
            <a:pPr marL="358766" indent="-358766" algn="just"/>
            <a:endParaRPr lang="pt-BR" dirty="0" smtClean="0">
              <a:solidFill>
                <a:schemeClr val="bg2">
                  <a:lumMod val="2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0" y="0"/>
            <a:ext cx="314325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5359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600" dirty="0" smtClean="0">
                <a:solidFill>
                  <a:schemeClr val="bg2">
                    <a:lumMod val="25000"/>
                  </a:schemeClr>
                </a:solidFill>
                <a:latin typeface="Elephant" panose="02020904090505020303" pitchFamily="18" charset="0"/>
              </a:rPr>
              <a:t>INSTRUMENTOS INDUTORES DA </a:t>
            </a:r>
            <a:br>
              <a:rPr lang="pt-BR" sz="3600" dirty="0" smtClean="0">
                <a:solidFill>
                  <a:schemeClr val="bg2">
                    <a:lumMod val="25000"/>
                  </a:schemeClr>
                </a:solidFill>
                <a:latin typeface="Elephant" panose="02020904090505020303" pitchFamily="18" charset="0"/>
              </a:rPr>
            </a:br>
            <a:r>
              <a:rPr lang="pt-BR" sz="3600" dirty="0" smtClean="0">
                <a:solidFill>
                  <a:schemeClr val="bg2">
                    <a:lumMod val="25000"/>
                  </a:schemeClr>
                </a:solidFill>
                <a:latin typeface="Elephant" panose="02020904090505020303" pitchFamily="18" charset="0"/>
              </a:rPr>
              <a:t>FUNÇÃO SOCIAL DA PROPRIEDADE</a:t>
            </a:r>
            <a:endParaRPr lang="pt-BR" sz="3600" dirty="0">
              <a:solidFill>
                <a:schemeClr val="bg2">
                  <a:lumMod val="25000"/>
                </a:schemeClr>
              </a:solidFill>
              <a:latin typeface="Elephant" panose="02020904090505020303" pitchFamily="18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690689"/>
            <a:ext cx="10515600" cy="462465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3500" b="1" dirty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Desapropriação </a:t>
            </a:r>
            <a:r>
              <a:rPr lang="pt-BR" sz="3500" b="1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mediante Hasta Pública ou pagamento direto – métodos subsidiários</a:t>
            </a:r>
            <a:endParaRPr lang="pt-BR" sz="3500" b="1" dirty="0" smtClean="0">
              <a:solidFill>
                <a:schemeClr val="bg2">
                  <a:lumMod val="25000"/>
                </a:schemeClr>
              </a:solidFill>
              <a:latin typeface="Franklin Gothic Book" panose="020B0503020102020204" pitchFamily="34" charset="0"/>
            </a:endParaRPr>
          </a:p>
          <a:p>
            <a:pPr marL="358766" indent="-358766" algn="just"/>
            <a:r>
              <a:rPr lang="pt-BR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Hasta Pública: Abertura de hasta pública para venda do imóvel a terceiros, mantidas as obrigações de PEUC</a:t>
            </a:r>
          </a:p>
          <a:p>
            <a:pPr marL="358766" indent="-358766" algn="just"/>
            <a:r>
              <a:rPr lang="pt-BR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Pagamento direto: pagamento integral, prévio, ao proprietário</a:t>
            </a:r>
          </a:p>
          <a:p>
            <a:pPr marL="815955" lvl="1" indent="-358766" algn="just"/>
            <a:r>
              <a:rPr lang="pt-BR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Desafios: falta de previsão legal e alto ônus orçamentário</a:t>
            </a:r>
          </a:p>
        </p:txBody>
      </p:sp>
      <p:sp>
        <p:nvSpPr>
          <p:cNvPr id="5" name="Retângulo 4"/>
          <p:cNvSpPr/>
          <p:nvPr/>
        </p:nvSpPr>
        <p:spPr>
          <a:xfrm>
            <a:off x="0" y="0"/>
            <a:ext cx="314325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3255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600" dirty="0" smtClean="0">
                <a:solidFill>
                  <a:schemeClr val="bg2">
                    <a:lumMod val="25000"/>
                  </a:schemeClr>
                </a:solidFill>
                <a:latin typeface="Elephant" panose="02020904090505020303" pitchFamily="18" charset="0"/>
              </a:rPr>
              <a:t>INSTRUMENTOS INDUTORES DA </a:t>
            </a:r>
            <a:br>
              <a:rPr lang="pt-BR" sz="3600" dirty="0" smtClean="0">
                <a:solidFill>
                  <a:schemeClr val="bg2">
                    <a:lumMod val="25000"/>
                  </a:schemeClr>
                </a:solidFill>
                <a:latin typeface="Elephant" panose="02020904090505020303" pitchFamily="18" charset="0"/>
              </a:rPr>
            </a:br>
            <a:r>
              <a:rPr lang="pt-BR" sz="3600" dirty="0" smtClean="0">
                <a:solidFill>
                  <a:schemeClr val="bg2">
                    <a:lumMod val="25000"/>
                  </a:schemeClr>
                </a:solidFill>
                <a:latin typeface="Elephant" panose="02020904090505020303" pitchFamily="18" charset="0"/>
              </a:rPr>
              <a:t>FUNÇÃO SOCIAL DA PROPRIEDADE</a:t>
            </a:r>
            <a:endParaRPr lang="pt-BR" sz="3600" dirty="0">
              <a:solidFill>
                <a:schemeClr val="bg2">
                  <a:lumMod val="25000"/>
                </a:schemeClr>
              </a:solidFill>
              <a:latin typeface="Elephant" panose="02020904090505020303" pitchFamily="18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690689"/>
            <a:ext cx="10515600" cy="462465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3500" b="1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Arrecadação de Imóveis Abandonados</a:t>
            </a:r>
            <a:endParaRPr lang="pt-BR" sz="3500" b="1" dirty="0" smtClean="0">
              <a:solidFill>
                <a:schemeClr val="bg2">
                  <a:lumMod val="25000"/>
                </a:schemeClr>
              </a:solidFill>
              <a:latin typeface="Franklin Gothic Book" panose="020B0503020102020204" pitchFamily="34" charset="0"/>
            </a:endParaRPr>
          </a:p>
          <a:p>
            <a:pPr marL="358766" indent="-358766" algn="just"/>
            <a:r>
              <a:rPr lang="pt-BR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Possibilidade de arrecadação pela Prefeitura de imóveis urbanos abandonados </a:t>
            </a:r>
          </a:p>
          <a:p>
            <a:pPr marL="815955" lvl="1" indent="-358766" algn="just"/>
            <a:r>
              <a:rPr lang="pt-BR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Condições: imóvel sem exercício de posse pelo proprietário, sem pagamento de IPTU por ao menos 5 anos</a:t>
            </a:r>
          </a:p>
          <a:p>
            <a:pPr marL="815955" lvl="1" indent="-358766" algn="just"/>
            <a:r>
              <a:rPr lang="pt-BR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Após 1 ano, da notificação, a Prefeitura pode arrecadar o imóvel, e após 3, assumir a propriedade</a:t>
            </a:r>
          </a:p>
        </p:txBody>
      </p:sp>
      <p:sp>
        <p:nvSpPr>
          <p:cNvPr id="5" name="Retângulo 4"/>
          <p:cNvSpPr/>
          <p:nvPr/>
        </p:nvSpPr>
        <p:spPr>
          <a:xfrm>
            <a:off x="0" y="0"/>
            <a:ext cx="314325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18635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600" dirty="0" smtClean="0">
                <a:solidFill>
                  <a:schemeClr val="bg2">
                    <a:lumMod val="25000"/>
                  </a:schemeClr>
                </a:solidFill>
                <a:latin typeface="Elephant" panose="02020904090505020303" pitchFamily="18" charset="0"/>
              </a:rPr>
              <a:t>SITUAÇÃO ATUAL</a:t>
            </a:r>
            <a:endParaRPr lang="pt-BR" sz="3600" dirty="0">
              <a:solidFill>
                <a:schemeClr val="bg2">
                  <a:lumMod val="25000"/>
                </a:schemeClr>
              </a:solidFill>
              <a:latin typeface="Elephant" panose="02020904090505020303" pitchFamily="18" charset="0"/>
            </a:endParaRPr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1843" y="1690688"/>
            <a:ext cx="7828314" cy="4624387"/>
          </a:xfrm>
        </p:spPr>
      </p:pic>
      <p:sp>
        <p:nvSpPr>
          <p:cNvPr id="5" name="Retângulo 4"/>
          <p:cNvSpPr/>
          <p:nvPr/>
        </p:nvSpPr>
        <p:spPr>
          <a:xfrm>
            <a:off x="0" y="0"/>
            <a:ext cx="314325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9486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600" dirty="0" smtClean="0">
                <a:solidFill>
                  <a:schemeClr val="bg2">
                    <a:lumMod val="25000"/>
                  </a:schemeClr>
                </a:solidFill>
                <a:latin typeface="Elephant" panose="02020904090505020303" pitchFamily="18" charset="0"/>
              </a:rPr>
              <a:t>SITUAÇÃO ATUAL</a:t>
            </a:r>
            <a:endParaRPr lang="pt-BR" sz="3600" dirty="0">
              <a:solidFill>
                <a:schemeClr val="bg2">
                  <a:lumMod val="25000"/>
                </a:schemeClr>
              </a:solidFill>
              <a:latin typeface="Elephant" panose="02020904090505020303" pitchFamily="18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0" y="0"/>
            <a:ext cx="314325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/>
          </a:p>
        </p:txBody>
      </p:sp>
      <p:pic>
        <p:nvPicPr>
          <p:cNvPr id="6" name="Espaço Reservado para Conteúdo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1137" y="1825625"/>
            <a:ext cx="5829726" cy="4351338"/>
          </a:xfrm>
        </p:spPr>
      </p:pic>
    </p:spTree>
    <p:extLst>
      <p:ext uri="{BB962C8B-B14F-4D97-AF65-F5344CB8AC3E}">
        <p14:creationId xmlns:p14="http://schemas.microsoft.com/office/powerpoint/2010/main" val="2577560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600" dirty="0" smtClean="0">
                <a:solidFill>
                  <a:schemeClr val="bg2">
                    <a:lumMod val="25000"/>
                  </a:schemeClr>
                </a:solidFill>
                <a:latin typeface="Elephant" panose="02020904090505020303" pitchFamily="18" charset="0"/>
              </a:rPr>
              <a:t>SITUAÇÃO ATUAL</a:t>
            </a:r>
            <a:endParaRPr lang="pt-BR" sz="3600" dirty="0">
              <a:solidFill>
                <a:schemeClr val="bg2">
                  <a:lumMod val="25000"/>
                </a:schemeClr>
              </a:solidFill>
              <a:latin typeface="Elephant" panose="02020904090505020303" pitchFamily="18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0" y="0"/>
            <a:ext cx="314325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/>
          </a:p>
        </p:txBody>
      </p:sp>
      <p:pic>
        <p:nvPicPr>
          <p:cNvPr id="6" name="Espaço Reservado para Conteúdo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1894" y="1825625"/>
            <a:ext cx="8448211" cy="4351338"/>
          </a:xfrm>
        </p:spPr>
      </p:pic>
    </p:spTree>
    <p:extLst>
      <p:ext uri="{BB962C8B-B14F-4D97-AF65-F5344CB8AC3E}">
        <p14:creationId xmlns:p14="http://schemas.microsoft.com/office/powerpoint/2010/main" val="2851250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600" dirty="0" smtClean="0">
                <a:solidFill>
                  <a:schemeClr val="bg2">
                    <a:lumMod val="25000"/>
                  </a:schemeClr>
                </a:solidFill>
                <a:latin typeface="Elephant" panose="02020904090505020303" pitchFamily="18" charset="0"/>
              </a:rPr>
              <a:t>SITUAÇÃO ATUAL</a:t>
            </a:r>
            <a:endParaRPr lang="pt-BR" sz="3600" dirty="0">
              <a:solidFill>
                <a:schemeClr val="bg2">
                  <a:lumMod val="25000"/>
                </a:schemeClr>
              </a:solidFill>
              <a:latin typeface="Elephant" panose="02020904090505020303" pitchFamily="18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0" y="0"/>
            <a:ext cx="314325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8058" y="1825625"/>
            <a:ext cx="8095883" cy="4351338"/>
          </a:xfrm>
        </p:spPr>
      </p:pic>
    </p:spTree>
    <p:extLst>
      <p:ext uri="{BB962C8B-B14F-4D97-AF65-F5344CB8AC3E}">
        <p14:creationId xmlns:p14="http://schemas.microsoft.com/office/powerpoint/2010/main" val="310727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600" dirty="0" smtClean="0">
                <a:solidFill>
                  <a:schemeClr val="bg2">
                    <a:lumMod val="25000"/>
                  </a:schemeClr>
                </a:solidFill>
                <a:latin typeface="Elephant" panose="02020904090505020303" pitchFamily="18" charset="0"/>
              </a:rPr>
              <a:t>SITUAÇÃO ATUAL</a:t>
            </a:r>
            <a:endParaRPr lang="pt-BR" sz="3600" dirty="0">
              <a:solidFill>
                <a:schemeClr val="bg2">
                  <a:lumMod val="25000"/>
                </a:schemeClr>
              </a:solidFill>
              <a:latin typeface="Elephant" panose="02020904090505020303" pitchFamily="18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0" y="0"/>
            <a:ext cx="314325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/>
          </a:p>
        </p:txBody>
      </p:sp>
      <p:pic>
        <p:nvPicPr>
          <p:cNvPr id="6" name="Espaço Reservado para Conteúdo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4666" y="1825625"/>
            <a:ext cx="6422668" cy="4351338"/>
          </a:xfrm>
        </p:spPr>
      </p:pic>
    </p:spTree>
    <p:extLst>
      <p:ext uri="{BB962C8B-B14F-4D97-AF65-F5344CB8AC3E}">
        <p14:creationId xmlns:p14="http://schemas.microsoft.com/office/powerpoint/2010/main" val="65550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600" dirty="0" smtClean="0">
                <a:solidFill>
                  <a:schemeClr val="bg2">
                    <a:lumMod val="25000"/>
                  </a:schemeClr>
                </a:solidFill>
                <a:latin typeface="Elephant" panose="02020904090505020303" pitchFamily="18" charset="0"/>
              </a:rPr>
              <a:t>SITUAÇÃO ATUAL</a:t>
            </a:r>
            <a:endParaRPr lang="pt-BR" sz="3600" dirty="0">
              <a:solidFill>
                <a:schemeClr val="bg2">
                  <a:lumMod val="25000"/>
                </a:schemeClr>
              </a:solidFill>
              <a:latin typeface="Elephant" panose="02020904090505020303" pitchFamily="18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0" y="0"/>
            <a:ext cx="314325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3546" y="1825625"/>
            <a:ext cx="9444907" cy="4351338"/>
          </a:xfrm>
        </p:spPr>
      </p:pic>
    </p:spTree>
    <p:extLst>
      <p:ext uri="{BB962C8B-B14F-4D97-AF65-F5344CB8AC3E}">
        <p14:creationId xmlns:p14="http://schemas.microsoft.com/office/powerpoint/2010/main" val="2893257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600" dirty="0">
                <a:solidFill>
                  <a:schemeClr val="bg2">
                    <a:lumMod val="25000"/>
                  </a:schemeClr>
                </a:solidFill>
                <a:latin typeface="Elephant" panose="02020904090505020303" pitchFamily="18" charset="0"/>
              </a:rPr>
              <a:t>SITUAÇÃO ATUAL</a:t>
            </a:r>
            <a:endParaRPr lang="pt-BR" sz="3600" dirty="0">
              <a:solidFill>
                <a:schemeClr val="bg2">
                  <a:lumMod val="25000"/>
                </a:schemeClr>
              </a:solidFill>
              <a:latin typeface="Elephant" panose="02020904090505020303" pitchFamily="18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690689"/>
            <a:ext cx="10515600" cy="4624655"/>
          </a:xfrm>
        </p:spPr>
        <p:txBody>
          <a:bodyPr>
            <a:normAutofit fontScale="92500" lnSpcReduction="10000"/>
          </a:bodyPr>
          <a:lstStyle/>
          <a:p>
            <a:pPr marL="358766" indent="-358766" algn="just"/>
            <a:r>
              <a:rPr lang="pt-BR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Tentativa, em 2024, de hasta pública para 5 imóveis, conforme levantamento de GTI (ainda em estudo)</a:t>
            </a:r>
          </a:p>
          <a:p>
            <a:pPr marL="358766" indent="-358766" algn="just"/>
            <a:r>
              <a:rPr lang="pt-BR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Cancelamento de imóveis não utilizados com menos de 1000m² de área construída indicados pela FUSP em 2021</a:t>
            </a:r>
          </a:p>
          <a:p>
            <a:pPr marL="358766" indent="-358766" algn="just"/>
            <a:r>
              <a:rPr lang="pt-BR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Atual priorização de imóveis não utilizados acima de 1000m² de área construída para maior eficiência da política urbana</a:t>
            </a:r>
          </a:p>
          <a:p>
            <a:pPr marL="358766" indent="-358766" algn="just"/>
            <a:r>
              <a:rPr lang="pt-BR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Falta de solução normativa e orçamentária para os imóveis ociosos</a:t>
            </a:r>
          </a:p>
          <a:p>
            <a:pPr marL="358766" indent="-358766" algn="just"/>
            <a:r>
              <a:rPr lang="pt-BR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Passivo de ao menos 142 imóveis</a:t>
            </a:r>
          </a:p>
          <a:p>
            <a:pPr marL="358766" indent="-358766" algn="just"/>
            <a:r>
              <a:rPr lang="pt-BR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Pendência de elaboração </a:t>
            </a:r>
            <a:r>
              <a:rPr lang="pt-BR" dirty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de Plano Estratégico de Gestão e Destinação dos imóveis descumpridores da função social da </a:t>
            </a:r>
            <a:r>
              <a:rPr lang="pt-BR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propriedade, conforme revisão do Plano Diretor 2023</a:t>
            </a:r>
          </a:p>
        </p:txBody>
      </p:sp>
      <p:sp>
        <p:nvSpPr>
          <p:cNvPr id="5" name="Retângulo 4"/>
          <p:cNvSpPr/>
          <p:nvPr/>
        </p:nvSpPr>
        <p:spPr>
          <a:xfrm>
            <a:off x="0" y="0"/>
            <a:ext cx="314325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8315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734</TotalTime>
  <Words>1787</Words>
  <Application>Microsoft Office PowerPoint</Application>
  <PresentationFormat>Widescreen</PresentationFormat>
  <Paragraphs>132</Paragraphs>
  <Slides>25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25</vt:i4>
      </vt:variant>
    </vt:vector>
  </HeadingPairs>
  <TitlesOfParts>
    <vt:vector size="31" baseType="lpstr">
      <vt:lpstr>Arial</vt:lpstr>
      <vt:lpstr>Calibri</vt:lpstr>
      <vt:lpstr>Calibri Light</vt:lpstr>
      <vt:lpstr>Elephant</vt:lpstr>
      <vt:lpstr>Franklin Gothic Book</vt:lpstr>
      <vt:lpstr>Tema do Office</vt:lpstr>
      <vt:lpstr>PEUC, IPTUp e Desapropriação-Sanção</vt:lpstr>
      <vt:lpstr>O PROBLEMA</vt:lpstr>
      <vt:lpstr>CONSTITUIÇÃO CIDADÃ E A CIDADE</vt:lpstr>
      <vt:lpstr>CONSTITUIÇÃO CIDADÃ E A CIDADE</vt:lpstr>
      <vt:lpstr>CONSTITUIÇÃO CIDADÃ E A CIDADE</vt:lpstr>
      <vt:lpstr>ESTATUTO DA CIDADE - PEUC</vt:lpstr>
      <vt:lpstr>ESTATUTO DA CIDADE – IPTU PROGRESSIVO NO TEMPO</vt:lpstr>
      <vt:lpstr>ESTATUTO DA CIDADE – DESAPROPRIAÇÃO COM PAGAMENTO EM TÍTULOS</vt:lpstr>
      <vt:lpstr>ESTATUTO DA CIDADE – DESAPROPRIAÇÃO COM PAGAMENTO EM TÍTULOS</vt:lpstr>
      <vt:lpstr>HISTÓRICO DO PEUC EM SÃO PAULO</vt:lpstr>
      <vt:lpstr>INSTRUMENTOS INDUTORES DA  FUNÇÃO SOCIAL  DA PROPRIEDADE</vt:lpstr>
      <vt:lpstr>INSTRUMENTOS INDUTORES DA  FUNÇÃO SOCIAL DA PROPRIEDADE</vt:lpstr>
      <vt:lpstr>INSTRUMENTOS INDUTORES DA  FUNÇÃO SOCIAL DA PROPRIEDADE</vt:lpstr>
      <vt:lpstr>INSTRUMENTOS INDUTORES DA  FUNÇÃO SOCIAL DA PROPRIEDADE</vt:lpstr>
      <vt:lpstr>INSTRUMENTOS INDUTORES DA  FUNÇÃO SOCIAL DA PROPRIEDADE</vt:lpstr>
      <vt:lpstr>INSTRUMENTOS INDUTORES DA  FUNÇÃO SOCIAL DA PROPRIEDADE</vt:lpstr>
      <vt:lpstr>INSTRUMENTOS INDUTORES DA  FUNÇÃO SOCIAL DA PROPRIEDADE</vt:lpstr>
      <vt:lpstr>INSTRUMENTOS INDUTORES DA  FUNÇÃO SOCIAL DA PROPRIEDADE</vt:lpstr>
      <vt:lpstr>SITUAÇÃO ATUAL</vt:lpstr>
      <vt:lpstr>SITUAÇÃO ATUAL</vt:lpstr>
      <vt:lpstr>SITUAÇÃO ATUAL</vt:lpstr>
      <vt:lpstr>SITUAÇÃO ATUAL</vt:lpstr>
      <vt:lpstr>SITUAÇÃO ATUAL</vt:lpstr>
      <vt:lpstr>SITUAÇÃO ATUAL</vt:lpstr>
      <vt:lpstr>SITUAÇÃO ATUAL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PEUC</dc:title>
  <dc:creator>Caio Montanari Marques Pereira</dc:creator>
  <cp:lastModifiedBy>Caio Montanari Marques Pereira</cp:lastModifiedBy>
  <cp:revision>40</cp:revision>
  <dcterms:created xsi:type="dcterms:W3CDTF">2025-10-17T13:48:49Z</dcterms:created>
  <dcterms:modified xsi:type="dcterms:W3CDTF">2025-10-20T14:34:48Z</dcterms:modified>
</cp:coreProperties>
</file>