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2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3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95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82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57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52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213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70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130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64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72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49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9AEE-3EFA-44FA-8D9B-C1E061F57B14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4496D-A18E-4869-B501-7F331F698E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22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refeitura.sp.gov.br/web/licenciamento/desenvolvimento_urbano/participacao_social/fundos/fundur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feitura.sp.gov.br/documents/d/licenciamento/res_004_2025_sehab_merged-pdf" TargetMode="External"/><Relationship Id="rId2" Type="http://schemas.openxmlformats.org/officeDocument/2006/relationships/hyperlink" Target="https://prefeitura.sp.gov.br/licenciamento/w/desenvolvimento_urbano/participacao_social/fundos/fundurb/17771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efeitura.sp.gov.br/documents/d/licenciamento/pdf-site-2-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B22C39"/>
                </a:solidFill>
                <a:latin typeface="Bahnschrift SemiBold Condensed" panose="020B0502040204020203" pitchFamily="34" charset="0"/>
              </a:rPr>
              <a:t>FUNDO DE DESENVOLVIMENTO URBANO - FUNDURB</a:t>
            </a:r>
            <a:endParaRPr lang="pt-BR" dirty="0">
              <a:solidFill>
                <a:srgbClr val="B22C39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Evaniza Rodrigues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890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refeitura.sp.gov.br/cidade/secretarias/upload/desenvolvimento_urbano/arquivos/orgaos_colegiados/Fundurb/Outor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06" y="1973656"/>
            <a:ext cx="10818998" cy="293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65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stão Urbana 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94" y="72428"/>
            <a:ext cx="4362104" cy="69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05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26472" t="34160" r="44743" b="8081"/>
          <a:stretch/>
        </p:blipFill>
        <p:spPr>
          <a:xfrm>
            <a:off x="3539905" y="1380873"/>
            <a:ext cx="4852657" cy="547712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521"/>
          </a:xfrm>
        </p:spPr>
        <p:txBody>
          <a:bodyPr/>
          <a:lstStyle/>
          <a:p>
            <a:r>
              <a:rPr lang="pt-BR" dirty="0" smtClean="0">
                <a:solidFill>
                  <a:srgbClr val="B22C39"/>
                </a:solidFill>
                <a:latin typeface="Bahnschrift SemiBold Condensed" panose="020B0502040204020203" pitchFamily="34" charset="0"/>
              </a:rPr>
              <a:t>ARRECADAÇÃO DA OUTORGA ONEROSA</a:t>
            </a:r>
            <a:endParaRPr lang="pt-BR" dirty="0">
              <a:solidFill>
                <a:srgbClr val="B22C39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09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ndo de Desenvolvimento Urbano - Secretaria Municipal de Urbanismo e  Licenciamento - Prefei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680" y="222564"/>
            <a:ext cx="8743981" cy="660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995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B22C39"/>
                </a:solidFill>
                <a:latin typeface="Bahnschrift SemiBold Condensed" panose="020B0502040204020203" pitchFamily="34" charset="0"/>
              </a:rPr>
              <a:t>CONSELHO GESTOR DO </a:t>
            </a:r>
            <a:r>
              <a:rPr lang="pt-BR" dirty="0" smtClean="0">
                <a:solidFill>
                  <a:srgbClr val="B22C39"/>
                </a:solidFill>
                <a:latin typeface="Bahnschrift SemiBold Condensed" panose="020B0502040204020203" pitchFamily="34" charset="0"/>
              </a:rPr>
              <a:t>FUNDURB </a:t>
            </a:r>
            <a:endParaRPr lang="pt-BR" dirty="0">
              <a:solidFill>
                <a:srgbClr val="B22C39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é </a:t>
            </a:r>
            <a:r>
              <a:rPr lang="pt-BR" dirty="0"/>
              <a:t>composto por representantes do </a:t>
            </a:r>
            <a:r>
              <a:rPr lang="pt-BR" b="1" dirty="0"/>
              <a:t>Poder Público e da Sociedade Civil</a:t>
            </a:r>
            <a:r>
              <a:rPr lang="pt-BR" dirty="0"/>
              <a:t> que determinam a destinação de recursos provenientes da arrecadação da </a:t>
            </a:r>
            <a:r>
              <a:rPr lang="pt-BR" b="1" dirty="0"/>
              <a:t>Outorga Onerosa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/>
              <a:t>O Conselho Gestor é composto por </a:t>
            </a:r>
            <a:r>
              <a:rPr lang="pt-BR" b="1" dirty="0"/>
              <a:t>5 conselheiros </a:t>
            </a:r>
            <a:r>
              <a:rPr lang="pt-BR" dirty="0"/>
              <a:t>das </a:t>
            </a:r>
            <a:r>
              <a:rPr lang="pt-BR" b="1" dirty="0"/>
              <a:t>Secretarias Municipais participantes</a:t>
            </a:r>
            <a:r>
              <a:rPr lang="pt-BR" dirty="0"/>
              <a:t>, sendo seus titulares os Secretários e suplentes, os Secretários Adjuntos ou Chefe de Gabinete da pasta, além de </a:t>
            </a:r>
            <a:r>
              <a:rPr lang="pt-BR" b="1" dirty="0"/>
              <a:t>5 Conselheiros</a:t>
            </a:r>
            <a:r>
              <a:rPr lang="pt-BR" dirty="0"/>
              <a:t> representantes dos seguintes </a:t>
            </a:r>
            <a:r>
              <a:rPr lang="pt-BR" b="1" dirty="0"/>
              <a:t>Conselhos Municipais</a:t>
            </a:r>
            <a:r>
              <a:rPr lang="pt-BR" dirty="0"/>
              <a:t>:</a:t>
            </a:r>
          </a:p>
          <a:p>
            <a:r>
              <a:rPr lang="pt-BR" b="1" dirty="0"/>
              <a:t>2 </a:t>
            </a:r>
            <a:r>
              <a:rPr lang="pt-BR" dirty="0"/>
              <a:t>representantes do </a:t>
            </a:r>
            <a:r>
              <a:rPr lang="pt-BR" b="1" dirty="0"/>
              <a:t>Conselho Municipal de Política Urbana - </a:t>
            </a:r>
            <a:r>
              <a:rPr lang="pt-BR" dirty="0"/>
              <a:t>CMPU</a:t>
            </a:r>
            <a:r>
              <a:rPr lang="pt-BR" b="1" dirty="0"/>
              <a:t>;</a:t>
            </a:r>
            <a:endParaRPr lang="pt-BR" dirty="0"/>
          </a:p>
          <a:p>
            <a:r>
              <a:rPr lang="pt-BR" b="1" dirty="0"/>
              <a:t>1 </a:t>
            </a:r>
            <a:r>
              <a:rPr lang="pt-BR" dirty="0"/>
              <a:t>representante do </a:t>
            </a:r>
            <a:r>
              <a:rPr lang="pt-BR" b="1" dirty="0"/>
              <a:t>Conselho Municipal de Habitação - </a:t>
            </a:r>
            <a:r>
              <a:rPr lang="pt-BR" dirty="0"/>
              <a:t>CMH</a:t>
            </a:r>
            <a:r>
              <a:rPr lang="pt-BR" b="1" dirty="0"/>
              <a:t>;</a:t>
            </a:r>
            <a:endParaRPr lang="pt-BR" dirty="0"/>
          </a:p>
          <a:p>
            <a:r>
              <a:rPr lang="pt-BR" b="1" dirty="0"/>
              <a:t>1 </a:t>
            </a:r>
            <a:r>
              <a:rPr lang="pt-BR" dirty="0"/>
              <a:t>representante do </a:t>
            </a:r>
            <a:r>
              <a:rPr lang="pt-BR" b="1" dirty="0"/>
              <a:t>Conselho Municipal de Trânsito e Transporte - </a:t>
            </a:r>
            <a:r>
              <a:rPr lang="pt-BR" dirty="0"/>
              <a:t>CMTT</a:t>
            </a:r>
            <a:r>
              <a:rPr lang="pt-BR" b="1" dirty="0"/>
              <a:t>;</a:t>
            </a:r>
            <a:endParaRPr lang="pt-BR" dirty="0"/>
          </a:p>
          <a:p>
            <a:r>
              <a:rPr lang="pt-BR" b="1" dirty="0"/>
              <a:t>1 </a:t>
            </a:r>
            <a:r>
              <a:rPr lang="pt-BR" dirty="0"/>
              <a:t>representante do </a:t>
            </a:r>
            <a:r>
              <a:rPr lang="pt-BR" b="1" dirty="0"/>
              <a:t>Conselho Municipal de Meio Ambiente e Desenvolvimento Sustentável - </a:t>
            </a:r>
            <a:r>
              <a:rPr lang="pt-BR" dirty="0"/>
              <a:t>CADES</a:t>
            </a:r>
            <a:r>
              <a:rPr lang="pt-BR" b="1" dirty="0"/>
              <a:t>. 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 smtClean="0">
              <a:hlinkClick r:id="rId2"/>
            </a:endParaRPr>
          </a:p>
          <a:p>
            <a:pPr marL="0" indent="0">
              <a:buNone/>
            </a:pPr>
            <a:endParaRPr lang="pt-BR" dirty="0">
              <a:hlinkClick r:id="rId2"/>
            </a:endParaRPr>
          </a:p>
          <a:p>
            <a:pPr marL="0" indent="0">
              <a:buNone/>
            </a:pPr>
            <a:r>
              <a:rPr lang="pt-BR" dirty="0" smtClean="0">
                <a:hlinkClick r:id="rId2"/>
              </a:rPr>
              <a:t>https://prefeitura.sp.gov.br/web/licenciamento/desenvolvimento_urbano/participacao_social/fundos/fundurb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859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B22C39"/>
                </a:solidFill>
                <a:latin typeface="Bahnschrift SemiBold Condensed" panose="020B0502040204020203" pitchFamily="34" charset="0"/>
              </a:rPr>
              <a:t>PROJETOS APROVADOS</a:t>
            </a:r>
            <a:endParaRPr lang="pt-BR" dirty="0">
              <a:solidFill>
                <a:srgbClr val="B22C39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>
                <a:hlinkClick r:id="rId2"/>
              </a:rPr>
              <a:t>https://prefeitura.sp.gov.br/licenciamento/w/desenvolvimento_urbano/participacao_social/fundos/fundurb/177712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Plano SEHAB 2025</a:t>
            </a:r>
          </a:p>
          <a:p>
            <a:pPr marL="0" indent="0">
              <a:buNone/>
            </a:pPr>
            <a:r>
              <a:rPr lang="pt-BR" dirty="0" smtClean="0">
                <a:hlinkClick r:id="rId3"/>
              </a:rPr>
              <a:t>https://prefeitura.sp.gov.br/documents/d/licenciamento/res_004_2025_sehab_merged-pdf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Plano SEHAB 2026</a:t>
            </a:r>
          </a:p>
          <a:p>
            <a:pPr marL="0" indent="0">
              <a:buNone/>
            </a:pPr>
            <a:r>
              <a:rPr lang="pt-BR" dirty="0" smtClean="0">
                <a:hlinkClick r:id="rId4"/>
              </a:rPr>
              <a:t>https://prefeitura.sp.gov.br/documents/d/licenciamento/pdf-site-2-pdf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38549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Bahnschrift SemiBold Condensed</vt:lpstr>
      <vt:lpstr>Calibri</vt:lpstr>
      <vt:lpstr>Calibri Light</vt:lpstr>
      <vt:lpstr>Tema do Office</vt:lpstr>
      <vt:lpstr>FUNDO DE DESENVOLVIMENTO URBANO - FUNDURB</vt:lpstr>
      <vt:lpstr>Apresentação do PowerPoint</vt:lpstr>
      <vt:lpstr>Apresentação do PowerPoint</vt:lpstr>
      <vt:lpstr>ARRECADAÇÃO DA OUTORGA ONEROSA</vt:lpstr>
      <vt:lpstr>Apresentação do PowerPoint</vt:lpstr>
      <vt:lpstr>CONSELHO GESTOR DO FUNDURB </vt:lpstr>
      <vt:lpstr>PROJETOS APROVADOS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2</cp:revision>
  <dcterms:created xsi:type="dcterms:W3CDTF">2025-10-20T13:37:21Z</dcterms:created>
  <dcterms:modified xsi:type="dcterms:W3CDTF">2025-10-20T13:42:17Z</dcterms:modified>
</cp:coreProperties>
</file>