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7" r:id="rId3"/>
    <p:sldId id="257" r:id="rId4"/>
    <p:sldId id="258" r:id="rId5"/>
    <p:sldId id="259" r:id="rId6"/>
    <p:sldId id="269" r:id="rId7"/>
    <p:sldId id="260" r:id="rId8"/>
    <p:sldId id="268" r:id="rId9"/>
    <p:sldId id="261" r:id="rId10"/>
    <p:sldId id="262" r:id="rId11"/>
    <p:sldId id="263" r:id="rId12"/>
    <p:sldId id="264" r:id="rId13"/>
    <p:sldId id="267" r:id="rId14"/>
    <p:sldId id="266" r:id="rId15"/>
    <p:sldId id="265" r:id="rId16"/>
    <p:sldId id="270" r:id="rId17"/>
    <p:sldId id="273" r:id="rId18"/>
    <p:sldId id="272" r:id="rId19"/>
    <p:sldId id="271" r:id="rId20"/>
    <p:sldId id="274" r:id="rId21"/>
    <p:sldId id="275" r:id="rId22"/>
    <p:sldId id="279" r:id="rId23"/>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8" d="100"/>
          <a:sy n="88" d="100"/>
        </p:scale>
        <p:origin x="4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smtClean="0"/>
              <a:t>Clique para editar o título mestre</a:t>
            </a:r>
            <a:endParaRPr lang="pt-B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708488A7-121A-44B5-9D18-2E5B8856BA62}" type="datetimeFigureOut">
              <a:rPr lang="pt-BR" smtClean="0"/>
              <a:t>16/10/2025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4DE3431-5123-420A-A3C2-5FE3D926EFE3}" type="slidenum">
              <a:rPr lang="pt-BR" smtClean="0"/>
              <a:t>‹nº›</a:t>
            </a:fld>
            <a:endParaRPr lang="pt-BR"/>
          </a:p>
        </p:txBody>
      </p:sp>
    </p:spTree>
    <p:extLst>
      <p:ext uri="{BB962C8B-B14F-4D97-AF65-F5344CB8AC3E}">
        <p14:creationId xmlns:p14="http://schemas.microsoft.com/office/powerpoint/2010/main" val="759053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708488A7-121A-44B5-9D18-2E5B8856BA62}" type="datetimeFigureOut">
              <a:rPr lang="pt-BR" smtClean="0"/>
              <a:t>16/10/2025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4DE3431-5123-420A-A3C2-5FE3D926EFE3}" type="slidenum">
              <a:rPr lang="pt-BR" smtClean="0"/>
              <a:t>‹nº›</a:t>
            </a:fld>
            <a:endParaRPr lang="pt-BR"/>
          </a:p>
        </p:txBody>
      </p:sp>
    </p:spTree>
    <p:extLst>
      <p:ext uri="{BB962C8B-B14F-4D97-AF65-F5344CB8AC3E}">
        <p14:creationId xmlns:p14="http://schemas.microsoft.com/office/powerpoint/2010/main" val="25603736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smtClean="0"/>
              <a:t>Clique para editar o título mestre</a:t>
            </a:r>
            <a:endParaRPr lang="pt-B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smtClean="0"/>
              <a:t>Editar estilos de texto Mestre</a:t>
            </a:r>
          </a:p>
        </p:txBody>
      </p:sp>
      <p:sp>
        <p:nvSpPr>
          <p:cNvPr id="4" name="Espaço Reservado para Data 3"/>
          <p:cNvSpPr>
            <a:spLocks noGrp="1"/>
          </p:cNvSpPr>
          <p:nvPr>
            <p:ph type="dt" sz="half" idx="10"/>
          </p:nvPr>
        </p:nvSpPr>
        <p:spPr/>
        <p:txBody>
          <a:bodyPr/>
          <a:lstStyle/>
          <a:p>
            <a:fld id="{708488A7-121A-44B5-9D18-2E5B8856BA62}" type="datetimeFigureOut">
              <a:rPr lang="pt-BR" smtClean="0"/>
              <a:t>16/10/2025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4DE3431-5123-420A-A3C2-5FE3D926EFE3}" type="slidenum">
              <a:rPr lang="pt-BR" smtClean="0"/>
              <a:t>‹nº›</a:t>
            </a:fld>
            <a:endParaRPr lang="pt-BR"/>
          </a:p>
        </p:txBody>
      </p:sp>
    </p:spTree>
    <p:extLst>
      <p:ext uri="{BB962C8B-B14F-4D97-AF65-F5344CB8AC3E}">
        <p14:creationId xmlns:p14="http://schemas.microsoft.com/office/powerpoint/2010/main" val="38181694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838200" y="1825625"/>
            <a:ext cx="5181600" cy="4351338"/>
          </a:xfrm>
        </p:spPr>
        <p:txBody>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6172200" y="1825625"/>
            <a:ext cx="5181600" cy="4351338"/>
          </a:xfrm>
        </p:spPr>
        <p:txBody>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708488A7-121A-44B5-9D18-2E5B8856BA62}" type="datetimeFigureOut">
              <a:rPr lang="pt-BR" smtClean="0"/>
              <a:t>16/10/2025</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14DE3431-5123-420A-A3C2-5FE3D926EFE3}" type="slidenum">
              <a:rPr lang="pt-BR" smtClean="0"/>
              <a:t>‹nº›</a:t>
            </a:fld>
            <a:endParaRPr lang="pt-BR"/>
          </a:p>
        </p:txBody>
      </p:sp>
    </p:spTree>
    <p:extLst>
      <p:ext uri="{BB962C8B-B14F-4D97-AF65-F5344CB8AC3E}">
        <p14:creationId xmlns:p14="http://schemas.microsoft.com/office/powerpoint/2010/main" val="35161570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smtClean="0"/>
              <a:t>Clique para editar o título mestre</a:t>
            </a:r>
            <a:endParaRPr lang="pt-B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Editar estilos de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Editar estilos de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708488A7-121A-44B5-9D18-2E5B8856BA62}" type="datetimeFigureOut">
              <a:rPr lang="pt-BR" smtClean="0"/>
              <a:t>16/10/2025</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14DE3431-5123-420A-A3C2-5FE3D926EFE3}" type="slidenum">
              <a:rPr lang="pt-BR" smtClean="0"/>
              <a:t>‹nº›</a:t>
            </a:fld>
            <a:endParaRPr lang="pt-BR"/>
          </a:p>
        </p:txBody>
      </p:sp>
    </p:spTree>
    <p:extLst>
      <p:ext uri="{BB962C8B-B14F-4D97-AF65-F5344CB8AC3E}">
        <p14:creationId xmlns:p14="http://schemas.microsoft.com/office/powerpoint/2010/main" val="3724870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708488A7-121A-44B5-9D18-2E5B8856BA62}" type="datetimeFigureOut">
              <a:rPr lang="pt-BR" smtClean="0"/>
              <a:t>16/10/2025</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14DE3431-5123-420A-A3C2-5FE3D926EFE3}" type="slidenum">
              <a:rPr lang="pt-BR" smtClean="0"/>
              <a:t>‹nº›</a:t>
            </a:fld>
            <a:endParaRPr lang="pt-BR"/>
          </a:p>
        </p:txBody>
      </p:sp>
    </p:spTree>
    <p:extLst>
      <p:ext uri="{BB962C8B-B14F-4D97-AF65-F5344CB8AC3E}">
        <p14:creationId xmlns:p14="http://schemas.microsoft.com/office/powerpoint/2010/main" val="915590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708488A7-121A-44B5-9D18-2E5B8856BA62}" type="datetimeFigureOut">
              <a:rPr lang="pt-BR" smtClean="0"/>
              <a:t>16/10/2025</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14DE3431-5123-420A-A3C2-5FE3D926EFE3}" type="slidenum">
              <a:rPr lang="pt-BR" smtClean="0"/>
              <a:t>‹nº›</a:t>
            </a:fld>
            <a:endParaRPr lang="pt-BR"/>
          </a:p>
        </p:txBody>
      </p:sp>
    </p:spTree>
    <p:extLst>
      <p:ext uri="{BB962C8B-B14F-4D97-AF65-F5344CB8AC3E}">
        <p14:creationId xmlns:p14="http://schemas.microsoft.com/office/powerpoint/2010/main" val="1427950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smtClean="0"/>
              <a:t>Clique para editar o título mestre</a:t>
            </a:r>
            <a:endParaRPr lang="pt-B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Editar estilos de texto Mestre</a:t>
            </a:r>
          </a:p>
        </p:txBody>
      </p:sp>
      <p:sp>
        <p:nvSpPr>
          <p:cNvPr id="5" name="Espaço Reservado para Data 4"/>
          <p:cNvSpPr>
            <a:spLocks noGrp="1"/>
          </p:cNvSpPr>
          <p:nvPr>
            <p:ph type="dt" sz="half" idx="10"/>
          </p:nvPr>
        </p:nvSpPr>
        <p:spPr/>
        <p:txBody>
          <a:bodyPr/>
          <a:lstStyle/>
          <a:p>
            <a:fld id="{708488A7-121A-44B5-9D18-2E5B8856BA62}" type="datetimeFigureOut">
              <a:rPr lang="pt-BR" smtClean="0"/>
              <a:t>16/10/2025</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14DE3431-5123-420A-A3C2-5FE3D926EFE3}" type="slidenum">
              <a:rPr lang="pt-BR" smtClean="0"/>
              <a:t>‹nº›</a:t>
            </a:fld>
            <a:endParaRPr lang="pt-BR"/>
          </a:p>
        </p:txBody>
      </p:sp>
    </p:spTree>
    <p:extLst>
      <p:ext uri="{BB962C8B-B14F-4D97-AF65-F5344CB8AC3E}">
        <p14:creationId xmlns:p14="http://schemas.microsoft.com/office/powerpoint/2010/main" val="21565949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smtClean="0"/>
              <a:t>Clique para editar o título mestre</a:t>
            </a:r>
            <a:endParaRPr lang="pt-BR"/>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Editar estilos de texto Mestre</a:t>
            </a:r>
          </a:p>
        </p:txBody>
      </p:sp>
      <p:sp>
        <p:nvSpPr>
          <p:cNvPr id="5" name="Espaço Reservado para Data 4"/>
          <p:cNvSpPr>
            <a:spLocks noGrp="1"/>
          </p:cNvSpPr>
          <p:nvPr>
            <p:ph type="dt" sz="half" idx="10"/>
          </p:nvPr>
        </p:nvSpPr>
        <p:spPr/>
        <p:txBody>
          <a:bodyPr/>
          <a:lstStyle/>
          <a:p>
            <a:fld id="{708488A7-121A-44B5-9D18-2E5B8856BA62}" type="datetimeFigureOut">
              <a:rPr lang="pt-BR" smtClean="0"/>
              <a:t>16/10/2025</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14DE3431-5123-420A-A3C2-5FE3D926EFE3}" type="slidenum">
              <a:rPr lang="pt-BR" smtClean="0"/>
              <a:t>‹nº›</a:t>
            </a:fld>
            <a:endParaRPr lang="pt-BR"/>
          </a:p>
        </p:txBody>
      </p:sp>
    </p:spTree>
    <p:extLst>
      <p:ext uri="{BB962C8B-B14F-4D97-AF65-F5344CB8AC3E}">
        <p14:creationId xmlns:p14="http://schemas.microsoft.com/office/powerpoint/2010/main" val="1390699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708488A7-121A-44B5-9D18-2E5B8856BA62}" type="datetimeFigureOut">
              <a:rPr lang="pt-BR" smtClean="0"/>
              <a:t>16/10/2025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4DE3431-5123-420A-A3C2-5FE3D926EFE3}" type="slidenum">
              <a:rPr lang="pt-BR" smtClean="0"/>
              <a:t>‹nº›</a:t>
            </a:fld>
            <a:endParaRPr lang="pt-BR"/>
          </a:p>
        </p:txBody>
      </p:sp>
    </p:spTree>
    <p:extLst>
      <p:ext uri="{BB962C8B-B14F-4D97-AF65-F5344CB8AC3E}">
        <p14:creationId xmlns:p14="http://schemas.microsoft.com/office/powerpoint/2010/main" val="17096320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708488A7-121A-44B5-9D18-2E5B8856BA62}" type="datetimeFigureOut">
              <a:rPr lang="pt-BR" smtClean="0"/>
              <a:t>16/10/2025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4DE3431-5123-420A-A3C2-5FE3D926EFE3}" type="slidenum">
              <a:rPr lang="pt-BR" smtClean="0"/>
              <a:t>‹nº›</a:t>
            </a:fld>
            <a:endParaRPr lang="pt-BR"/>
          </a:p>
        </p:txBody>
      </p:sp>
    </p:spTree>
    <p:extLst>
      <p:ext uri="{BB962C8B-B14F-4D97-AF65-F5344CB8AC3E}">
        <p14:creationId xmlns:p14="http://schemas.microsoft.com/office/powerpoint/2010/main" val="2531932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8488A7-121A-44B5-9D18-2E5B8856BA62}" type="datetimeFigureOut">
              <a:rPr lang="pt-BR" smtClean="0"/>
              <a:t>16/10/2025</a:t>
            </a:fld>
            <a:endParaRPr lang="pt-BR"/>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DE3431-5123-420A-A3C2-5FE3D926EFE3}" type="slidenum">
              <a:rPr lang="pt-BR" smtClean="0"/>
              <a:t>‹nº›</a:t>
            </a:fld>
            <a:endParaRPr lang="pt-BR"/>
          </a:p>
        </p:txBody>
      </p:sp>
    </p:spTree>
    <p:extLst>
      <p:ext uri="{BB962C8B-B14F-4D97-AF65-F5344CB8AC3E}">
        <p14:creationId xmlns:p14="http://schemas.microsoft.com/office/powerpoint/2010/main" val="41529894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76251" y="2071597"/>
            <a:ext cx="9144000" cy="2387600"/>
          </a:xfrm>
        </p:spPr>
        <p:txBody>
          <a:bodyPr>
            <a:normAutofit/>
          </a:bodyPr>
          <a:lstStyle/>
          <a:p>
            <a:r>
              <a:rPr lang="pt-BR" dirty="0" smtClean="0">
                <a:latin typeface="Arial Rounded MT Bold" panose="020F0704030504030204" pitchFamily="34" charset="0"/>
              </a:rPr>
              <a:t/>
            </a:r>
            <a:br>
              <a:rPr lang="pt-BR" dirty="0" smtClean="0">
                <a:latin typeface="Arial Rounded MT Bold" panose="020F0704030504030204" pitchFamily="34" charset="0"/>
              </a:rPr>
            </a:br>
            <a:r>
              <a:rPr lang="pt-BR" dirty="0" smtClean="0">
                <a:latin typeface="Arial Rounded MT Bold" panose="020F0704030504030204" pitchFamily="34" charset="0"/>
              </a:rPr>
              <a:t>Operações Urbanas</a:t>
            </a:r>
            <a:endParaRPr lang="pt-BR" dirty="0">
              <a:latin typeface="Arial Rounded MT Bold" panose="020F0704030504030204" pitchFamily="34" charset="0"/>
            </a:endParaRPr>
          </a:p>
        </p:txBody>
      </p:sp>
      <p:pic>
        <p:nvPicPr>
          <p:cNvPr id="4" name="Imagem 3"/>
          <p:cNvPicPr>
            <a:picLocks noChangeAspect="1"/>
          </p:cNvPicPr>
          <p:nvPr/>
        </p:nvPicPr>
        <p:blipFill>
          <a:blip r:embed="rId2"/>
          <a:stretch>
            <a:fillRect/>
          </a:stretch>
        </p:blipFill>
        <p:spPr>
          <a:xfrm>
            <a:off x="723900" y="137282"/>
            <a:ext cx="1276894" cy="792381"/>
          </a:xfrm>
          <a:prstGeom prst="rect">
            <a:avLst/>
          </a:prstGeom>
        </p:spPr>
      </p:pic>
      <p:pic>
        <p:nvPicPr>
          <p:cNvPr id="5" name="Imagem 4"/>
          <p:cNvPicPr>
            <a:picLocks noChangeAspect="1"/>
          </p:cNvPicPr>
          <p:nvPr/>
        </p:nvPicPr>
        <p:blipFill>
          <a:blip r:embed="rId3"/>
          <a:stretch>
            <a:fillRect/>
          </a:stretch>
        </p:blipFill>
        <p:spPr>
          <a:xfrm>
            <a:off x="8618482" y="137282"/>
            <a:ext cx="2913665" cy="715172"/>
          </a:xfrm>
          <a:prstGeom prst="rect">
            <a:avLst/>
          </a:prstGeom>
        </p:spPr>
      </p:pic>
      <p:pic>
        <p:nvPicPr>
          <p:cNvPr id="6" name="Imagem 5"/>
          <p:cNvPicPr>
            <a:picLocks noChangeAspect="1"/>
          </p:cNvPicPr>
          <p:nvPr/>
        </p:nvPicPr>
        <p:blipFill>
          <a:blip r:embed="rId4"/>
          <a:stretch>
            <a:fillRect/>
          </a:stretch>
        </p:blipFill>
        <p:spPr>
          <a:xfrm>
            <a:off x="841466" y="826493"/>
            <a:ext cx="10925175" cy="476250"/>
          </a:xfrm>
          <a:prstGeom prst="rect">
            <a:avLst/>
          </a:prstGeom>
        </p:spPr>
      </p:pic>
      <p:pic>
        <p:nvPicPr>
          <p:cNvPr id="7" name="Imagem 6"/>
          <p:cNvPicPr>
            <a:picLocks noChangeAspect="1"/>
          </p:cNvPicPr>
          <p:nvPr/>
        </p:nvPicPr>
        <p:blipFill>
          <a:blip r:embed="rId4"/>
          <a:stretch>
            <a:fillRect/>
          </a:stretch>
        </p:blipFill>
        <p:spPr>
          <a:xfrm>
            <a:off x="841466" y="6381750"/>
            <a:ext cx="10925175" cy="476250"/>
          </a:xfrm>
          <a:prstGeom prst="rect">
            <a:avLst/>
          </a:prstGeom>
        </p:spPr>
      </p:pic>
    </p:spTree>
    <p:extLst>
      <p:ext uri="{BB962C8B-B14F-4D97-AF65-F5344CB8AC3E}">
        <p14:creationId xmlns:p14="http://schemas.microsoft.com/office/powerpoint/2010/main" val="2295657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stretch>
            <a:fillRect/>
          </a:stretch>
        </p:blipFill>
        <p:spPr>
          <a:xfrm>
            <a:off x="723900" y="137282"/>
            <a:ext cx="1276894" cy="792381"/>
          </a:xfrm>
          <a:prstGeom prst="rect">
            <a:avLst/>
          </a:prstGeom>
        </p:spPr>
      </p:pic>
      <p:pic>
        <p:nvPicPr>
          <p:cNvPr id="5" name="Imagem 4"/>
          <p:cNvPicPr>
            <a:picLocks noChangeAspect="1"/>
          </p:cNvPicPr>
          <p:nvPr/>
        </p:nvPicPr>
        <p:blipFill>
          <a:blip r:embed="rId3"/>
          <a:stretch>
            <a:fillRect/>
          </a:stretch>
        </p:blipFill>
        <p:spPr>
          <a:xfrm>
            <a:off x="8618482" y="137282"/>
            <a:ext cx="2913665" cy="715172"/>
          </a:xfrm>
          <a:prstGeom prst="rect">
            <a:avLst/>
          </a:prstGeom>
        </p:spPr>
      </p:pic>
      <p:pic>
        <p:nvPicPr>
          <p:cNvPr id="6" name="Imagem 5"/>
          <p:cNvPicPr>
            <a:picLocks noChangeAspect="1"/>
          </p:cNvPicPr>
          <p:nvPr/>
        </p:nvPicPr>
        <p:blipFill>
          <a:blip r:embed="rId4"/>
          <a:stretch>
            <a:fillRect/>
          </a:stretch>
        </p:blipFill>
        <p:spPr>
          <a:xfrm>
            <a:off x="723900" y="889110"/>
            <a:ext cx="10925175" cy="476250"/>
          </a:xfrm>
          <a:prstGeom prst="rect">
            <a:avLst/>
          </a:prstGeom>
        </p:spPr>
      </p:pic>
      <p:pic>
        <p:nvPicPr>
          <p:cNvPr id="7" name="Imagem 6"/>
          <p:cNvPicPr>
            <a:picLocks noChangeAspect="1"/>
          </p:cNvPicPr>
          <p:nvPr/>
        </p:nvPicPr>
        <p:blipFill>
          <a:blip r:embed="rId4"/>
          <a:stretch>
            <a:fillRect/>
          </a:stretch>
        </p:blipFill>
        <p:spPr>
          <a:xfrm>
            <a:off x="736010" y="6257944"/>
            <a:ext cx="10925175" cy="476250"/>
          </a:xfrm>
          <a:prstGeom prst="rect">
            <a:avLst/>
          </a:prstGeom>
        </p:spPr>
      </p:pic>
      <p:sp>
        <p:nvSpPr>
          <p:cNvPr id="8" name="Título 7"/>
          <p:cNvSpPr>
            <a:spLocks noGrp="1"/>
          </p:cNvSpPr>
          <p:nvPr>
            <p:ph type="ctrTitle"/>
          </p:nvPr>
        </p:nvSpPr>
        <p:spPr>
          <a:xfrm>
            <a:off x="925830" y="1883519"/>
            <a:ext cx="10723245" cy="4974481"/>
          </a:xfrm>
        </p:spPr>
        <p:txBody>
          <a:bodyPr>
            <a:noAutofit/>
          </a:bodyPr>
          <a:lstStyle/>
          <a:p>
            <a:pPr algn="l">
              <a:lnSpc>
                <a:spcPct val="150000"/>
              </a:lnSpc>
            </a:pPr>
            <a:r>
              <a:rPr lang="pt-BR" sz="2000" dirty="0" smtClean="0">
                <a:latin typeface="Verdana" panose="020B0604030504040204" pitchFamily="34" charset="0"/>
                <a:ea typeface="Verdana" panose="020B0604030504040204" pitchFamily="34" charset="0"/>
              </a:rPr>
              <a:t> - Nas décadas de 1970 e 1980 nota-se grande crescimento das cidades brasileiras</a:t>
            </a:r>
            <a:br>
              <a:rPr lang="pt-BR" sz="2000" dirty="0" smtClean="0">
                <a:latin typeface="Verdana" panose="020B0604030504040204" pitchFamily="34" charset="0"/>
                <a:ea typeface="Verdana" panose="020B0604030504040204" pitchFamily="34" charset="0"/>
              </a:rPr>
            </a:br>
            <a:r>
              <a:rPr lang="pt-BR" sz="2000" dirty="0" smtClean="0">
                <a:latin typeface="Verdana" panose="020B0604030504040204" pitchFamily="34" charset="0"/>
                <a:ea typeface="Verdana" panose="020B0604030504040204" pitchFamily="34" charset="0"/>
              </a:rPr>
              <a:t> - Este crescimento não é acompanhado por planos urbanísticos causando desequilíbrio social, ambiental e </a:t>
            </a:r>
            <a:r>
              <a:rPr lang="pt-BR" sz="2000" dirty="0" smtClean="0">
                <a:latin typeface="Verdana" panose="020B0604030504040204" pitchFamily="34" charset="0"/>
                <a:ea typeface="Verdana" panose="020B0604030504040204" pitchFamily="34" charset="0"/>
              </a:rPr>
              <a:t>econômico</a:t>
            </a:r>
            <a:br>
              <a:rPr lang="pt-BR" sz="2000" dirty="0" smtClean="0">
                <a:latin typeface="Verdana" panose="020B0604030504040204" pitchFamily="34" charset="0"/>
                <a:ea typeface="Verdana" panose="020B0604030504040204" pitchFamily="34" charset="0"/>
              </a:rPr>
            </a:br>
            <a:r>
              <a:rPr lang="pt-BR" sz="2000" dirty="0">
                <a:latin typeface="Verdana" panose="020B0604030504040204" pitchFamily="34" charset="0"/>
                <a:ea typeface="Verdana" panose="020B0604030504040204" pitchFamily="34" charset="0"/>
              </a:rPr>
              <a:t> </a:t>
            </a:r>
            <a:r>
              <a:rPr lang="pt-BR" sz="2000" dirty="0" smtClean="0">
                <a:latin typeface="Verdana" panose="020B0604030504040204" pitchFamily="34" charset="0"/>
                <a:ea typeface="Verdana" panose="020B0604030504040204" pitchFamily="34" charset="0"/>
              </a:rPr>
              <a:t>- Lei de Zoneamento/ Plano Diretor/Operações Interligadas / Operações Urbanas</a:t>
            </a:r>
            <a:r>
              <a:rPr lang="pt-BR" sz="2000" dirty="0" smtClean="0">
                <a:latin typeface="Verdana" panose="020B0604030504040204" pitchFamily="34" charset="0"/>
                <a:ea typeface="Verdana" panose="020B0604030504040204" pitchFamily="34" charset="0"/>
              </a:rPr>
              <a:t/>
            </a:r>
            <a:br>
              <a:rPr lang="pt-BR" sz="2000" dirty="0" smtClean="0">
                <a:latin typeface="Verdana" panose="020B0604030504040204" pitchFamily="34" charset="0"/>
                <a:ea typeface="Verdana" panose="020B0604030504040204" pitchFamily="34" charset="0"/>
              </a:rPr>
            </a:br>
            <a:r>
              <a:rPr lang="pt-BR" sz="2000" dirty="0" smtClean="0">
                <a:latin typeface="Verdana" panose="020B0604030504040204" pitchFamily="34" charset="0"/>
                <a:ea typeface="Verdana" panose="020B0604030504040204" pitchFamily="34" charset="0"/>
              </a:rPr>
              <a:t> - Constituição Federal 1988 – Política de </a:t>
            </a:r>
            <a:r>
              <a:rPr lang="pt-BR" sz="2000" dirty="0">
                <a:latin typeface="Verdana" panose="020B0604030504040204" pitchFamily="34" charset="0"/>
                <a:ea typeface="Verdana" panose="020B0604030504040204" pitchFamily="34" charset="0"/>
              </a:rPr>
              <a:t>Desenvolvimento Urbano</a:t>
            </a:r>
            <a:br>
              <a:rPr lang="pt-BR" sz="2000" dirty="0">
                <a:latin typeface="Verdana" panose="020B0604030504040204" pitchFamily="34" charset="0"/>
                <a:ea typeface="Verdana" panose="020B0604030504040204" pitchFamily="34" charset="0"/>
              </a:rPr>
            </a:br>
            <a:r>
              <a:rPr lang="pt-BR" sz="2000" dirty="0" smtClean="0">
                <a:latin typeface="Verdana" panose="020B0604030504040204" pitchFamily="34" charset="0"/>
                <a:ea typeface="Verdana" panose="020B0604030504040204" pitchFamily="34" charset="0"/>
              </a:rPr>
              <a:t> - Plano </a:t>
            </a:r>
            <a:r>
              <a:rPr lang="pt-BR" sz="2000" dirty="0">
                <a:latin typeface="Verdana" panose="020B0604030504040204" pitchFamily="34" charset="0"/>
                <a:ea typeface="Verdana" panose="020B0604030504040204" pitchFamily="34" charset="0"/>
              </a:rPr>
              <a:t>Diretor -</a:t>
            </a:r>
            <a:r>
              <a:rPr lang="pt-BR" sz="2000" dirty="0" smtClean="0">
                <a:latin typeface="Verdana" panose="020B0604030504040204" pitchFamily="34" charset="0"/>
                <a:ea typeface="Verdana" panose="020B0604030504040204" pitchFamily="34" charset="0"/>
              </a:rPr>
              <a:t> </a:t>
            </a:r>
            <a:r>
              <a:rPr lang="pt-BR" sz="2000" dirty="0">
                <a:latin typeface="Verdana" panose="020B0604030504040204" pitchFamily="34" charset="0"/>
                <a:ea typeface="Verdana" panose="020B0604030504040204" pitchFamily="34" charset="0"/>
              </a:rPr>
              <a:t>instrumento básico de política urbana, </a:t>
            </a:r>
            <a:r>
              <a:rPr lang="pt-BR" sz="2000" dirty="0" smtClean="0">
                <a:latin typeface="Verdana" panose="020B0604030504040204" pitchFamily="34" charset="0"/>
                <a:ea typeface="Verdana" panose="020B0604030504040204" pitchFamily="34" charset="0"/>
              </a:rPr>
              <a:t> </a:t>
            </a:r>
            <a:r>
              <a:rPr lang="pt-BR" sz="2000" dirty="0">
                <a:latin typeface="Verdana" panose="020B0604030504040204" pitchFamily="34" charset="0"/>
                <a:ea typeface="Verdana" panose="020B0604030504040204" pitchFamily="34" charset="0"/>
              </a:rPr>
              <a:t>função social </a:t>
            </a:r>
            <a:r>
              <a:rPr lang="pt-BR" sz="2000" dirty="0" smtClean="0">
                <a:latin typeface="Verdana" panose="020B0604030504040204" pitchFamily="34" charset="0"/>
                <a:ea typeface="Verdana" panose="020B0604030504040204" pitchFamily="34" charset="0"/>
              </a:rPr>
              <a:t>da propriedade</a:t>
            </a:r>
            <a:r>
              <a:rPr lang="pt-BR" sz="2000" dirty="0">
                <a:latin typeface="Verdana" panose="020B0604030504040204" pitchFamily="34" charset="0"/>
                <a:ea typeface="Verdana" panose="020B0604030504040204" pitchFamily="34" charset="0"/>
              </a:rPr>
              <a:t>, </a:t>
            </a:r>
            <a:r>
              <a:rPr lang="pt-BR" sz="2000" dirty="0" smtClean="0">
                <a:latin typeface="Verdana" panose="020B0604030504040204" pitchFamily="34" charset="0"/>
                <a:ea typeface="Verdana" panose="020B0604030504040204" pitchFamily="34" charset="0"/>
              </a:rPr>
              <a:t>IPTU </a:t>
            </a:r>
            <a:r>
              <a:rPr lang="pt-BR" sz="2000" dirty="0">
                <a:latin typeface="Verdana" panose="020B0604030504040204" pitchFamily="34" charset="0"/>
                <a:ea typeface="Verdana" panose="020B0604030504040204" pitchFamily="34" charset="0"/>
              </a:rPr>
              <a:t>progressivo e o usucapião </a:t>
            </a:r>
            <a:r>
              <a:rPr lang="pt-BR" sz="2000" dirty="0" smtClean="0">
                <a:latin typeface="Verdana" panose="020B0604030504040204" pitchFamily="34" charset="0"/>
                <a:ea typeface="Verdana" panose="020B0604030504040204" pitchFamily="34" charset="0"/>
              </a:rPr>
              <a:t>urbano, </a:t>
            </a:r>
            <a:br>
              <a:rPr lang="pt-BR" sz="2000" dirty="0" smtClean="0">
                <a:latin typeface="Verdana" panose="020B0604030504040204" pitchFamily="34" charset="0"/>
                <a:ea typeface="Verdana" panose="020B0604030504040204" pitchFamily="34" charset="0"/>
              </a:rPr>
            </a:br>
            <a:r>
              <a:rPr lang="pt-BR" sz="2000" dirty="0" smtClean="0">
                <a:latin typeface="Verdana" panose="020B0604030504040204" pitchFamily="34" charset="0"/>
                <a:ea typeface="Verdana" panose="020B0604030504040204" pitchFamily="34" charset="0"/>
              </a:rPr>
              <a:t> - Conceito do Solo Criado – Direito de Propriedade / Direito de Construir</a:t>
            </a:r>
            <a:br>
              <a:rPr lang="pt-BR" sz="2000" dirty="0" smtClean="0">
                <a:latin typeface="Verdana" panose="020B0604030504040204" pitchFamily="34" charset="0"/>
                <a:ea typeface="Verdana" panose="020B0604030504040204" pitchFamily="34" charset="0"/>
              </a:rPr>
            </a:br>
            <a:r>
              <a:rPr lang="pt-BR" sz="2000" dirty="0" smtClean="0">
                <a:latin typeface="Verdana" panose="020B0604030504040204" pitchFamily="34" charset="0"/>
                <a:ea typeface="Verdana" panose="020B0604030504040204" pitchFamily="34" charset="0"/>
              </a:rPr>
              <a:t>- </a:t>
            </a:r>
            <a:r>
              <a:rPr lang="pt-BR" sz="2000" dirty="0">
                <a:latin typeface="Verdana" panose="020B0604030504040204" pitchFamily="34" charset="0"/>
                <a:ea typeface="Verdana" panose="020B0604030504040204" pitchFamily="34" charset="0"/>
              </a:rPr>
              <a:t> </a:t>
            </a:r>
            <a:r>
              <a:rPr lang="pt-BR" sz="2000" dirty="0" smtClean="0">
                <a:latin typeface="Verdana" panose="020B0604030504040204" pitchFamily="34" charset="0"/>
                <a:ea typeface="Verdana" panose="020B0604030504040204" pitchFamily="34" charset="0"/>
              </a:rPr>
              <a:t>Outorga </a:t>
            </a:r>
            <a:r>
              <a:rPr lang="pt-BR" sz="2000" dirty="0" smtClean="0">
                <a:latin typeface="Verdana" panose="020B0604030504040204" pitchFamily="34" charset="0"/>
                <a:ea typeface="Verdana" panose="020B0604030504040204" pitchFamily="34" charset="0"/>
              </a:rPr>
              <a:t>Onerosa / Operações Urbanas / </a:t>
            </a:r>
            <a:r>
              <a:rPr lang="pt-BR" sz="2000" dirty="0" err="1" smtClean="0">
                <a:latin typeface="Verdana" panose="020B0604030504040204" pitchFamily="34" charset="0"/>
                <a:ea typeface="Verdana" panose="020B0604030504040204" pitchFamily="34" charset="0"/>
              </a:rPr>
              <a:t>PIUs</a:t>
            </a:r>
            <a:r>
              <a:rPr lang="pt-BR" sz="2000" dirty="0" smtClean="0">
                <a:latin typeface="Verdana" panose="020B0604030504040204" pitchFamily="34" charset="0"/>
                <a:ea typeface="Verdana" panose="020B0604030504040204" pitchFamily="34" charset="0"/>
              </a:rPr>
              <a:t/>
            </a:r>
            <a:br>
              <a:rPr lang="pt-BR" sz="2000" dirty="0" smtClean="0">
                <a:latin typeface="Verdana" panose="020B0604030504040204" pitchFamily="34" charset="0"/>
                <a:ea typeface="Verdana" panose="020B0604030504040204" pitchFamily="34" charset="0"/>
              </a:rPr>
            </a:br>
            <a:r>
              <a:rPr lang="pt-BR" sz="2000" dirty="0" smtClean="0">
                <a:latin typeface="Verdana" panose="020B0604030504040204" pitchFamily="34" charset="0"/>
                <a:ea typeface="Verdana" panose="020B0604030504040204" pitchFamily="34" charset="0"/>
              </a:rPr>
              <a:t>- Estatuto da Cidade - 2001</a:t>
            </a:r>
            <a:br>
              <a:rPr lang="pt-BR" sz="2000" dirty="0" smtClean="0">
                <a:latin typeface="Verdana" panose="020B0604030504040204" pitchFamily="34" charset="0"/>
                <a:ea typeface="Verdana" panose="020B0604030504040204" pitchFamily="34" charset="0"/>
              </a:rPr>
            </a:br>
            <a:endParaRPr lang="pt-BR" sz="20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0260055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870857" y="1515291"/>
            <a:ext cx="10894423" cy="4781006"/>
          </a:xfrm>
        </p:spPr>
        <p:txBody>
          <a:bodyPr>
            <a:normAutofit lnSpcReduction="10000"/>
          </a:bodyPr>
          <a:lstStyle/>
          <a:p>
            <a:pPr algn="just"/>
            <a:r>
              <a:rPr lang="pt-BR" sz="2800" dirty="0" smtClean="0">
                <a:latin typeface="Arial Rounded MT Bold" panose="020F0704030504030204" pitchFamily="34" charset="0"/>
              </a:rPr>
              <a:t> - As Operações Urbanas são instrumento de intervenção pública em áreas determinadas da Cidade. </a:t>
            </a:r>
          </a:p>
          <a:p>
            <a:pPr algn="just"/>
            <a:endParaRPr lang="pt-BR" sz="2800" dirty="0" smtClean="0">
              <a:latin typeface="Arial Rounded MT Bold" panose="020F0704030504030204" pitchFamily="34" charset="0"/>
            </a:endParaRPr>
          </a:p>
          <a:p>
            <a:pPr algn="just"/>
            <a:r>
              <a:rPr lang="pt-BR" sz="2800" dirty="0" smtClean="0">
                <a:latin typeface="Arial Rounded MT Bold" panose="020F0704030504030204" pitchFamily="34" charset="0"/>
              </a:rPr>
              <a:t> - São aprovadas por Lei Municipal e reguladas pelo Plano Diretor Estratégico</a:t>
            </a:r>
          </a:p>
          <a:p>
            <a:pPr algn="just"/>
            <a:endParaRPr lang="pt-BR" sz="2800" dirty="0" smtClean="0">
              <a:latin typeface="Arial Rounded MT Bold" panose="020F0704030504030204" pitchFamily="34" charset="0"/>
            </a:endParaRPr>
          </a:p>
          <a:p>
            <a:pPr algn="just"/>
            <a:r>
              <a:rPr lang="pt-BR" sz="2800" dirty="0" smtClean="0">
                <a:latin typeface="Arial Rounded MT Bold" panose="020F0704030504030204" pitchFamily="34" charset="0"/>
              </a:rPr>
              <a:t> - Tem por objetivo alcançar metas estabelecidas para o território através de diretrizes urbanísticas específicas.</a:t>
            </a:r>
          </a:p>
          <a:p>
            <a:pPr algn="just"/>
            <a:endParaRPr lang="pt-BR" sz="2800" dirty="0" smtClean="0">
              <a:latin typeface="Arial Rounded MT Bold" panose="020F0704030504030204" pitchFamily="34" charset="0"/>
            </a:endParaRPr>
          </a:p>
          <a:p>
            <a:pPr algn="just"/>
            <a:r>
              <a:rPr lang="pt-BR" sz="2800" dirty="0" smtClean="0">
                <a:latin typeface="Arial Rounded MT Bold" panose="020F0704030504030204" pitchFamily="34" charset="0"/>
              </a:rPr>
              <a:t> - </a:t>
            </a:r>
            <a:r>
              <a:rPr lang="pt-BR" sz="2800" dirty="0">
                <a:latin typeface="Arial Rounded MT Bold" panose="020F0704030504030204" pitchFamily="34" charset="0"/>
              </a:rPr>
              <a:t>P</a:t>
            </a:r>
            <a:r>
              <a:rPr lang="pt-BR" sz="2800" dirty="0" smtClean="0">
                <a:latin typeface="Arial Rounded MT Bold" panose="020F0704030504030204" pitchFamily="34" charset="0"/>
              </a:rPr>
              <a:t>revistas no Plano Diretor Estratégico dentro da </a:t>
            </a:r>
            <a:r>
              <a:rPr lang="pt-BR" sz="2800" dirty="0" err="1" smtClean="0">
                <a:latin typeface="Arial Rounded MT Bold" panose="020F0704030504030204" pitchFamily="34" charset="0"/>
              </a:rPr>
              <a:t>Macroárea</a:t>
            </a:r>
            <a:r>
              <a:rPr lang="pt-BR" sz="2800" dirty="0" smtClean="0">
                <a:latin typeface="Arial Rounded MT Bold" panose="020F0704030504030204" pitchFamily="34" charset="0"/>
              </a:rPr>
              <a:t> de Estruturação Metropolitana</a:t>
            </a:r>
            <a:endParaRPr lang="pt-BR" sz="2800" dirty="0">
              <a:latin typeface="Arial Rounded MT Bold" panose="020F0704030504030204" pitchFamily="34" charset="0"/>
            </a:endParaRPr>
          </a:p>
        </p:txBody>
      </p:sp>
      <p:pic>
        <p:nvPicPr>
          <p:cNvPr id="4" name="Imagem 3"/>
          <p:cNvPicPr>
            <a:picLocks noChangeAspect="1"/>
          </p:cNvPicPr>
          <p:nvPr/>
        </p:nvPicPr>
        <p:blipFill>
          <a:blip r:embed="rId2"/>
          <a:stretch>
            <a:fillRect/>
          </a:stretch>
        </p:blipFill>
        <p:spPr>
          <a:xfrm>
            <a:off x="723900" y="137282"/>
            <a:ext cx="1276894" cy="792381"/>
          </a:xfrm>
          <a:prstGeom prst="rect">
            <a:avLst/>
          </a:prstGeom>
        </p:spPr>
      </p:pic>
      <p:pic>
        <p:nvPicPr>
          <p:cNvPr id="5" name="Imagem 4"/>
          <p:cNvPicPr>
            <a:picLocks noChangeAspect="1"/>
          </p:cNvPicPr>
          <p:nvPr/>
        </p:nvPicPr>
        <p:blipFill>
          <a:blip r:embed="rId3"/>
          <a:stretch>
            <a:fillRect/>
          </a:stretch>
        </p:blipFill>
        <p:spPr>
          <a:xfrm>
            <a:off x="8618482" y="137282"/>
            <a:ext cx="2913665" cy="715172"/>
          </a:xfrm>
          <a:prstGeom prst="rect">
            <a:avLst/>
          </a:prstGeom>
        </p:spPr>
      </p:pic>
      <p:pic>
        <p:nvPicPr>
          <p:cNvPr id="6" name="Imagem 5"/>
          <p:cNvPicPr>
            <a:picLocks noChangeAspect="1"/>
          </p:cNvPicPr>
          <p:nvPr/>
        </p:nvPicPr>
        <p:blipFill>
          <a:blip r:embed="rId4"/>
          <a:stretch>
            <a:fillRect/>
          </a:stretch>
        </p:blipFill>
        <p:spPr>
          <a:xfrm>
            <a:off x="723900" y="889110"/>
            <a:ext cx="10925175" cy="476250"/>
          </a:xfrm>
          <a:prstGeom prst="rect">
            <a:avLst/>
          </a:prstGeom>
        </p:spPr>
      </p:pic>
      <p:pic>
        <p:nvPicPr>
          <p:cNvPr id="7" name="Imagem 6"/>
          <p:cNvPicPr>
            <a:picLocks noChangeAspect="1"/>
          </p:cNvPicPr>
          <p:nvPr/>
        </p:nvPicPr>
        <p:blipFill>
          <a:blip r:embed="rId4"/>
          <a:stretch>
            <a:fillRect/>
          </a:stretch>
        </p:blipFill>
        <p:spPr>
          <a:xfrm>
            <a:off x="1015637" y="6381750"/>
            <a:ext cx="10925175" cy="476250"/>
          </a:xfrm>
          <a:prstGeom prst="rect">
            <a:avLst/>
          </a:prstGeom>
        </p:spPr>
      </p:pic>
    </p:spTree>
    <p:extLst>
      <p:ext uri="{BB962C8B-B14F-4D97-AF65-F5344CB8AC3E}">
        <p14:creationId xmlns:p14="http://schemas.microsoft.com/office/powerpoint/2010/main" val="19155524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809897" y="1604282"/>
            <a:ext cx="10964092" cy="4671080"/>
          </a:xfrm>
        </p:spPr>
        <p:txBody>
          <a:bodyPr>
            <a:normAutofit/>
          </a:bodyPr>
          <a:lstStyle/>
          <a:p>
            <a:pPr algn="just"/>
            <a:r>
              <a:rPr lang="pt-BR" sz="2800" dirty="0" smtClean="0">
                <a:latin typeface="Arial Rounded MT Bold" panose="020F0704030504030204" pitchFamily="34" charset="0"/>
              </a:rPr>
              <a:t>Nas áreas atingidas pelas Operações Urbanas existe a possibilidade de flexibilização dos limites estabelecidos pela Lei de Parcelamento, Uso e Ocupação do Solo. Lei de Zoneamento</a:t>
            </a:r>
          </a:p>
          <a:p>
            <a:pPr algn="just"/>
            <a:endParaRPr lang="pt-BR" sz="2800" dirty="0" smtClean="0">
              <a:latin typeface="Arial Rounded MT Bold" panose="020F0704030504030204" pitchFamily="34" charset="0"/>
            </a:endParaRPr>
          </a:p>
          <a:p>
            <a:pPr algn="just"/>
            <a:r>
              <a:rPr lang="pt-BR" sz="2800" dirty="0" smtClean="0">
                <a:latin typeface="Arial Rounded MT Bold" panose="020F0704030504030204" pitchFamily="34" charset="0"/>
              </a:rPr>
              <a:t>Esta flexibilização gera contrapartida financeira destinada à execução das melhorias previstas pelo poder público</a:t>
            </a:r>
          </a:p>
          <a:p>
            <a:pPr algn="just"/>
            <a:endParaRPr lang="pt-BR" sz="2800" dirty="0" smtClean="0">
              <a:latin typeface="Arial Rounded MT Bold" panose="020F0704030504030204" pitchFamily="34" charset="0"/>
            </a:endParaRPr>
          </a:p>
          <a:p>
            <a:pPr algn="just"/>
            <a:r>
              <a:rPr lang="pt-BR" sz="2800" dirty="0" smtClean="0">
                <a:latin typeface="Arial Rounded MT Bold" panose="020F0704030504030204" pitchFamily="34" charset="0"/>
              </a:rPr>
              <a:t>Os recursos financeiros são arrecadados na forma de Certificados de Potencial Adicional Construtivo - CEPAC</a:t>
            </a:r>
            <a:endParaRPr lang="pt-BR" sz="2800" dirty="0">
              <a:latin typeface="Arial Rounded MT Bold" panose="020F0704030504030204" pitchFamily="34" charset="0"/>
            </a:endParaRPr>
          </a:p>
        </p:txBody>
      </p:sp>
      <p:pic>
        <p:nvPicPr>
          <p:cNvPr id="4" name="Imagem 3"/>
          <p:cNvPicPr>
            <a:picLocks noChangeAspect="1"/>
          </p:cNvPicPr>
          <p:nvPr/>
        </p:nvPicPr>
        <p:blipFill>
          <a:blip r:embed="rId2"/>
          <a:stretch>
            <a:fillRect/>
          </a:stretch>
        </p:blipFill>
        <p:spPr>
          <a:xfrm>
            <a:off x="723900" y="137282"/>
            <a:ext cx="1276894" cy="792381"/>
          </a:xfrm>
          <a:prstGeom prst="rect">
            <a:avLst/>
          </a:prstGeom>
        </p:spPr>
      </p:pic>
      <p:pic>
        <p:nvPicPr>
          <p:cNvPr id="5" name="Imagem 4"/>
          <p:cNvPicPr>
            <a:picLocks noChangeAspect="1"/>
          </p:cNvPicPr>
          <p:nvPr/>
        </p:nvPicPr>
        <p:blipFill>
          <a:blip r:embed="rId3"/>
          <a:stretch>
            <a:fillRect/>
          </a:stretch>
        </p:blipFill>
        <p:spPr>
          <a:xfrm>
            <a:off x="8618482" y="137282"/>
            <a:ext cx="2913665" cy="715172"/>
          </a:xfrm>
          <a:prstGeom prst="rect">
            <a:avLst/>
          </a:prstGeom>
        </p:spPr>
      </p:pic>
      <p:pic>
        <p:nvPicPr>
          <p:cNvPr id="6" name="Imagem 5"/>
          <p:cNvPicPr>
            <a:picLocks noChangeAspect="1"/>
          </p:cNvPicPr>
          <p:nvPr/>
        </p:nvPicPr>
        <p:blipFill>
          <a:blip r:embed="rId4"/>
          <a:stretch>
            <a:fillRect/>
          </a:stretch>
        </p:blipFill>
        <p:spPr>
          <a:xfrm>
            <a:off x="723900" y="889110"/>
            <a:ext cx="10925175" cy="476250"/>
          </a:xfrm>
          <a:prstGeom prst="rect">
            <a:avLst/>
          </a:prstGeom>
        </p:spPr>
      </p:pic>
      <p:pic>
        <p:nvPicPr>
          <p:cNvPr id="7" name="Imagem 6"/>
          <p:cNvPicPr>
            <a:picLocks noChangeAspect="1"/>
          </p:cNvPicPr>
          <p:nvPr/>
        </p:nvPicPr>
        <p:blipFill>
          <a:blip r:embed="rId4"/>
          <a:stretch>
            <a:fillRect/>
          </a:stretch>
        </p:blipFill>
        <p:spPr>
          <a:xfrm>
            <a:off x="954678" y="6275362"/>
            <a:ext cx="10925175" cy="476250"/>
          </a:xfrm>
          <a:prstGeom prst="rect">
            <a:avLst/>
          </a:prstGeom>
        </p:spPr>
      </p:pic>
    </p:spTree>
    <p:extLst>
      <p:ext uri="{BB962C8B-B14F-4D97-AF65-F5344CB8AC3E}">
        <p14:creationId xmlns:p14="http://schemas.microsoft.com/office/powerpoint/2010/main" val="35571245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876937" y="1463039"/>
            <a:ext cx="10925175" cy="4833257"/>
          </a:xfrm>
        </p:spPr>
        <p:txBody>
          <a:bodyPr/>
          <a:lstStyle/>
          <a:p>
            <a:pPr algn="just"/>
            <a:r>
              <a:rPr lang="pt-BR" dirty="0" smtClean="0"/>
              <a:t> </a:t>
            </a:r>
            <a:r>
              <a:rPr lang="pt-BR" dirty="0" smtClean="0">
                <a:latin typeface="Arial Rounded MT Bold" panose="020F0704030504030204" pitchFamily="34" charset="0"/>
              </a:rPr>
              <a:t>- Os Certificados de Potencial Adicional Construtivo – CEPAC são vendidos em leilões e representam a quantidade de metros quadrados adicionais a serem construídos</a:t>
            </a:r>
          </a:p>
          <a:p>
            <a:pPr algn="just"/>
            <a:endParaRPr lang="pt-BR" dirty="0">
              <a:latin typeface="Arial Rounded MT Bold" panose="020F0704030504030204" pitchFamily="34" charset="0"/>
            </a:endParaRPr>
          </a:p>
          <a:p>
            <a:pPr algn="just"/>
            <a:r>
              <a:rPr lang="pt-BR" dirty="0" smtClean="0">
                <a:latin typeface="Arial Rounded MT Bold" panose="020F0704030504030204" pitchFamily="34" charset="0"/>
              </a:rPr>
              <a:t> - Os CEPAC são títulos mobiliários regulamentados pela Comissão de Valores Mobiliários</a:t>
            </a:r>
          </a:p>
          <a:p>
            <a:endParaRPr lang="pt-BR" dirty="0" smtClean="0"/>
          </a:p>
          <a:p>
            <a:pPr algn="just"/>
            <a:r>
              <a:rPr lang="pt-BR" dirty="0" smtClean="0">
                <a:latin typeface="Arial Rounded MT Bold" panose="020F0704030504030204" pitchFamily="34" charset="0"/>
              </a:rPr>
              <a:t>- Os recursos obtidos com a venda de CEPAC são destinados ao Fundo de Desenvolvimento Urbano – FUNDURB em conta segregada para cada uma das Operações Urbanas</a:t>
            </a:r>
            <a:endParaRPr lang="pt-BR" dirty="0">
              <a:latin typeface="Arial Rounded MT Bold" panose="020F0704030504030204" pitchFamily="34" charset="0"/>
            </a:endParaRPr>
          </a:p>
        </p:txBody>
      </p:sp>
      <p:pic>
        <p:nvPicPr>
          <p:cNvPr id="4" name="Imagem 3"/>
          <p:cNvPicPr>
            <a:picLocks noChangeAspect="1"/>
          </p:cNvPicPr>
          <p:nvPr/>
        </p:nvPicPr>
        <p:blipFill>
          <a:blip r:embed="rId2"/>
          <a:stretch>
            <a:fillRect/>
          </a:stretch>
        </p:blipFill>
        <p:spPr>
          <a:xfrm>
            <a:off x="723900" y="137282"/>
            <a:ext cx="1276894" cy="792381"/>
          </a:xfrm>
          <a:prstGeom prst="rect">
            <a:avLst/>
          </a:prstGeom>
        </p:spPr>
      </p:pic>
      <p:pic>
        <p:nvPicPr>
          <p:cNvPr id="5" name="Imagem 4"/>
          <p:cNvPicPr>
            <a:picLocks noChangeAspect="1"/>
          </p:cNvPicPr>
          <p:nvPr/>
        </p:nvPicPr>
        <p:blipFill>
          <a:blip r:embed="rId3"/>
          <a:stretch>
            <a:fillRect/>
          </a:stretch>
        </p:blipFill>
        <p:spPr>
          <a:xfrm>
            <a:off x="8618482" y="137282"/>
            <a:ext cx="2913665" cy="715172"/>
          </a:xfrm>
          <a:prstGeom prst="rect">
            <a:avLst/>
          </a:prstGeom>
        </p:spPr>
      </p:pic>
      <p:pic>
        <p:nvPicPr>
          <p:cNvPr id="6" name="Imagem 5"/>
          <p:cNvPicPr>
            <a:picLocks noChangeAspect="1"/>
          </p:cNvPicPr>
          <p:nvPr/>
        </p:nvPicPr>
        <p:blipFill>
          <a:blip r:embed="rId4"/>
          <a:stretch>
            <a:fillRect/>
          </a:stretch>
        </p:blipFill>
        <p:spPr>
          <a:xfrm>
            <a:off x="723900" y="889110"/>
            <a:ext cx="10925175" cy="476250"/>
          </a:xfrm>
          <a:prstGeom prst="rect">
            <a:avLst/>
          </a:prstGeom>
        </p:spPr>
      </p:pic>
      <p:pic>
        <p:nvPicPr>
          <p:cNvPr id="7" name="Imagem 6"/>
          <p:cNvPicPr>
            <a:picLocks noChangeAspect="1"/>
          </p:cNvPicPr>
          <p:nvPr/>
        </p:nvPicPr>
        <p:blipFill>
          <a:blip r:embed="rId4"/>
          <a:stretch>
            <a:fillRect/>
          </a:stretch>
        </p:blipFill>
        <p:spPr>
          <a:xfrm>
            <a:off x="876938" y="6381750"/>
            <a:ext cx="10925175" cy="476250"/>
          </a:xfrm>
          <a:prstGeom prst="rect">
            <a:avLst/>
          </a:prstGeom>
        </p:spPr>
      </p:pic>
    </p:spTree>
    <p:extLst>
      <p:ext uri="{BB962C8B-B14F-4D97-AF65-F5344CB8AC3E}">
        <p14:creationId xmlns:p14="http://schemas.microsoft.com/office/powerpoint/2010/main" val="10310646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876937" y="1463039"/>
            <a:ext cx="10925175" cy="4833257"/>
          </a:xfrm>
        </p:spPr>
        <p:txBody>
          <a:bodyPr/>
          <a:lstStyle/>
          <a:p>
            <a:r>
              <a:rPr lang="pt-BR" dirty="0" smtClean="0">
                <a:latin typeface="Arial Rounded MT Bold" panose="020F0704030504030204" pitchFamily="34" charset="0"/>
              </a:rPr>
              <a:t>Potencial Construtivo Adicional</a:t>
            </a:r>
          </a:p>
          <a:p>
            <a:endParaRPr lang="pt-BR" dirty="0">
              <a:latin typeface="Arial Rounded MT Bold" panose="020F0704030504030204" pitchFamily="34" charset="0"/>
            </a:endParaRPr>
          </a:p>
          <a:p>
            <a:r>
              <a:rPr lang="pt-BR" dirty="0" smtClean="0">
                <a:latin typeface="Arial Rounded MT Bold" panose="020F0704030504030204" pitchFamily="34" charset="0"/>
              </a:rPr>
              <a:t> - Cada zona de uso tem um limite de área construída</a:t>
            </a:r>
          </a:p>
          <a:p>
            <a:r>
              <a:rPr lang="pt-BR" dirty="0" smtClean="0">
                <a:latin typeface="Arial Rounded MT Bold" panose="020F0704030504030204" pitchFamily="34" charset="0"/>
              </a:rPr>
              <a:t> - Este limite é calculado em relação à área do terreno</a:t>
            </a:r>
            <a:endParaRPr lang="pt-BR" dirty="0">
              <a:latin typeface="Arial Rounded MT Bold" panose="020F0704030504030204" pitchFamily="34" charset="0"/>
            </a:endParaRPr>
          </a:p>
        </p:txBody>
      </p:sp>
      <p:pic>
        <p:nvPicPr>
          <p:cNvPr id="4" name="Imagem 3"/>
          <p:cNvPicPr>
            <a:picLocks noChangeAspect="1"/>
          </p:cNvPicPr>
          <p:nvPr/>
        </p:nvPicPr>
        <p:blipFill>
          <a:blip r:embed="rId2"/>
          <a:stretch>
            <a:fillRect/>
          </a:stretch>
        </p:blipFill>
        <p:spPr>
          <a:xfrm>
            <a:off x="723900" y="137282"/>
            <a:ext cx="1276894" cy="792381"/>
          </a:xfrm>
          <a:prstGeom prst="rect">
            <a:avLst/>
          </a:prstGeom>
        </p:spPr>
      </p:pic>
      <p:pic>
        <p:nvPicPr>
          <p:cNvPr id="5" name="Imagem 4"/>
          <p:cNvPicPr>
            <a:picLocks noChangeAspect="1"/>
          </p:cNvPicPr>
          <p:nvPr/>
        </p:nvPicPr>
        <p:blipFill>
          <a:blip r:embed="rId3"/>
          <a:stretch>
            <a:fillRect/>
          </a:stretch>
        </p:blipFill>
        <p:spPr>
          <a:xfrm>
            <a:off x="8618482" y="137282"/>
            <a:ext cx="2913665" cy="715172"/>
          </a:xfrm>
          <a:prstGeom prst="rect">
            <a:avLst/>
          </a:prstGeom>
        </p:spPr>
      </p:pic>
      <p:pic>
        <p:nvPicPr>
          <p:cNvPr id="6" name="Imagem 5"/>
          <p:cNvPicPr>
            <a:picLocks noChangeAspect="1"/>
          </p:cNvPicPr>
          <p:nvPr/>
        </p:nvPicPr>
        <p:blipFill>
          <a:blip r:embed="rId4"/>
          <a:stretch>
            <a:fillRect/>
          </a:stretch>
        </p:blipFill>
        <p:spPr>
          <a:xfrm>
            <a:off x="723900" y="889110"/>
            <a:ext cx="10925175" cy="476250"/>
          </a:xfrm>
          <a:prstGeom prst="rect">
            <a:avLst/>
          </a:prstGeom>
        </p:spPr>
      </p:pic>
      <p:pic>
        <p:nvPicPr>
          <p:cNvPr id="7" name="Imagem 6"/>
          <p:cNvPicPr>
            <a:picLocks noChangeAspect="1"/>
          </p:cNvPicPr>
          <p:nvPr/>
        </p:nvPicPr>
        <p:blipFill>
          <a:blip r:embed="rId4"/>
          <a:stretch>
            <a:fillRect/>
          </a:stretch>
        </p:blipFill>
        <p:spPr>
          <a:xfrm>
            <a:off x="876938" y="6381750"/>
            <a:ext cx="10925175" cy="476250"/>
          </a:xfrm>
          <a:prstGeom prst="rect">
            <a:avLst/>
          </a:prstGeom>
        </p:spPr>
      </p:pic>
      <p:pic>
        <p:nvPicPr>
          <p:cNvPr id="2" name="Imagem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30583" y="3304388"/>
            <a:ext cx="6171656" cy="2892304"/>
          </a:xfrm>
          <a:prstGeom prst="rect">
            <a:avLst/>
          </a:prstGeom>
        </p:spPr>
      </p:pic>
    </p:spTree>
    <p:extLst>
      <p:ext uri="{BB962C8B-B14F-4D97-AF65-F5344CB8AC3E}">
        <p14:creationId xmlns:p14="http://schemas.microsoft.com/office/powerpoint/2010/main" val="16625770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723899" y="1365359"/>
            <a:ext cx="10808247" cy="4927419"/>
          </a:xfrm>
        </p:spPr>
        <p:txBody>
          <a:bodyPr/>
          <a:lstStyle/>
          <a:p>
            <a:endParaRPr lang="pt-BR" dirty="0" smtClean="0"/>
          </a:p>
          <a:p>
            <a:pPr marL="342900" indent="-342900" algn="just">
              <a:buFontTx/>
              <a:buChar char="-"/>
            </a:pPr>
            <a:r>
              <a:rPr lang="pt-BR" dirty="0" smtClean="0">
                <a:latin typeface="Arial Rounded MT Bold" panose="020F0704030504030204" pitchFamily="34" charset="0"/>
              </a:rPr>
              <a:t>A gestão das Operações Urbanas é feita pelos conselhos deliberativo e executivo</a:t>
            </a:r>
          </a:p>
          <a:p>
            <a:pPr marL="342900" indent="-342900" algn="just">
              <a:buFontTx/>
              <a:buChar char="-"/>
            </a:pPr>
            <a:endParaRPr lang="pt-BR" dirty="0">
              <a:latin typeface="Arial Rounded MT Bold" panose="020F0704030504030204" pitchFamily="34" charset="0"/>
            </a:endParaRPr>
          </a:p>
          <a:p>
            <a:pPr marL="342900" indent="-342900" algn="just">
              <a:buFontTx/>
              <a:buChar char="-"/>
            </a:pPr>
            <a:r>
              <a:rPr lang="pt-BR" dirty="0" smtClean="0">
                <a:latin typeface="Arial Rounded MT Bold" panose="020F0704030504030204" pitchFamily="34" charset="0"/>
              </a:rPr>
              <a:t>Estes conselhos contam com a participação do executivo e da sociedade civil garantindo o controle social</a:t>
            </a:r>
          </a:p>
          <a:p>
            <a:pPr marL="342900" indent="-342900" algn="just">
              <a:buFontTx/>
              <a:buChar char="-"/>
            </a:pPr>
            <a:endParaRPr lang="pt-BR" dirty="0">
              <a:latin typeface="Arial Rounded MT Bold" panose="020F0704030504030204" pitchFamily="34" charset="0"/>
            </a:endParaRPr>
          </a:p>
          <a:p>
            <a:pPr marL="342900" indent="-342900" algn="just">
              <a:buFontTx/>
              <a:buChar char="-"/>
            </a:pPr>
            <a:r>
              <a:rPr lang="pt-BR" dirty="0">
                <a:latin typeface="Arial Rounded MT Bold" panose="020F0704030504030204" pitchFamily="34" charset="0"/>
              </a:rPr>
              <a:t>Cada grupo de gestão tem suas características, composição e atribuições próprias e todos </a:t>
            </a:r>
            <a:r>
              <a:rPr lang="pt-BR" dirty="0" smtClean="0">
                <a:latin typeface="Arial Rounded MT Bold" panose="020F0704030504030204" pitchFamily="34" charset="0"/>
              </a:rPr>
              <a:t>devem acompanhar </a:t>
            </a:r>
            <a:r>
              <a:rPr lang="pt-BR" dirty="0">
                <a:latin typeface="Arial Rounded MT Bold" panose="020F0704030504030204" pitchFamily="34" charset="0"/>
              </a:rPr>
              <a:t>o andamento da implementação da respectiva operação </a:t>
            </a:r>
            <a:r>
              <a:rPr lang="pt-BR" dirty="0" smtClean="0">
                <a:latin typeface="Arial Rounded MT Bold" panose="020F0704030504030204" pitchFamily="34" charset="0"/>
              </a:rPr>
              <a:t>urbana decidindo </a:t>
            </a:r>
            <a:r>
              <a:rPr lang="pt-BR" dirty="0">
                <a:latin typeface="Arial Rounded MT Bold" panose="020F0704030504030204" pitchFamily="34" charset="0"/>
              </a:rPr>
              <a:t>sobre a aplicação dos recursos arrecadados.</a:t>
            </a:r>
          </a:p>
        </p:txBody>
      </p:sp>
      <p:pic>
        <p:nvPicPr>
          <p:cNvPr id="4" name="Imagem 3"/>
          <p:cNvPicPr>
            <a:picLocks noChangeAspect="1"/>
          </p:cNvPicPr>
          <p:nvPr/>
        </p:nvPicPr>
        <p:blipFill>
          <a:blip r:embed="rId2"/>
          <a:stretch>
            <a:fillRect/>
          </a:stretch>
        </p:blipFill>
        <p:spPr>
          <a:xfrm>
            <a:off x="723900" y="137282"/>
            <a:ext cx="1276894" cy="792381"/>
          </a:xfrm>
          <a:prstGeom prst="rect">
            <a:avLst/>
          </a:prstGeom>
        </p:spPr>
      </p:pic>
      <p:pic>
        <p:nvPicPr>
          <p:cNvPr id="5" name="Imagem 4"/>
          <p:cNvPicPr>
            <a:picLocks noChangeAspect="1"/>
          </p:cNvPicPr>
          <p:nvPr/>
        </p:nvPicPr>
        <p:blipFill>
          <a:blip r:embed="rId3"/>
          <a:stretch>
            <a:fillRect/>
          </a:stretch>
        </p:blipFill>
        <p:spPr>
          <a:xfrm>
            <a:off x="8618482" y="137282"/>
            <a:ext cx="2913665" cy="715172"/>
          </a:xfrm>
          <a:prstGeom prst="rect">
            <a:avLst/>
          </a:prstGeom>
        </p:spPr>
      </p:pic>
      <p:pic>
        <p:nvPicPr>
          <p:cNvPr id="6" name="Imagem 5"/>
          <p:cNvPicPr>
            <a:picLocks noChangeAspect="1"/>
          </p:cNvPicPr>
          <p:nvPr/>
        </p:nvPicPr>
        <p:blipFill>
          <a:blip r:embed="rId4"/>
          <a:stretch>
            <a:fillRect/>
          </a:stretch>
        </p:blipFill>
        <p:spPr>
          <a:xfrm>
            <a:off x="723900" y="889110"/>
            <a:ext cx="10925175" cy="476250"/>
          </a:xfrm>
          <a:prstGeom prst="rect">
            <a:avLst/>
          </a:prstGeom>
        </p:spPr>
      </p:pic>
      <p:pic>
        <p:nvPicPr>
          <p:cNvPr id="7" name="Imagem 6"/>
          <p:cNvPicPr>
            <a:picLocks noChangeAspect="1"/>
          </p:cNvPicPr>
          <p:nvPr/>
        </p:nvPicPr>
        <p:blipFill>
          <a:blip r:embed="rId4"/>
          <a:stretch>
            <a:fillRect/>
          </a:stretch>
        </p:blipFill>
        <p:spPr>
          <a:xfrm>
            <a:off x="723900" y="6292779"/>
            <a:ext cx="10925175" cy="476250"/>
          </a:xfrm>
          <a:prstGeom prst="rect">
            <a:avLst/>
          </a:prstGeom>
        </p:spPr>
      </p:pic>
    </p:spTree>
    <p:extLst>
      <p:ext uri="{BB962C8B-B14F-4D97-AF65-F5344CB8AC3E}">
        <p14:creationId xmlns:p14="http://schemas.microsoft.com/office/powerpoint/2010/main" val="3325078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723899" y="1365359"/>
            <a:ext cx="10808247" cy="4927419"/>
          </a:xfrm>
        </p:spPr>
        <p:txBody>
          <a:bodyPr>
            <a:normAutofit/>
          </a:bodyPr>
          <a:lstStyle/>
          <a:p>
            <a:r>
              <a:rPr lang="pt-BR" sz="2800" dirty="0" smtClean="0">
                <a:latin typeface="Arial Rounded MT Bold" panose="020F0704030504030204" pitchFamily="34" charset="0"/>
              </a:rPr>
              <a:t>As Operações Urbanas</a:t>
            </a:r>
          </a:p>
          <a:p>
            <a:endParaRPr lang="pt-BR" dirty="0" smtClean="0">
              <a:latin typeface="Arial Rounded MT Bold" panose="020F0704030504030204" pitchFamily="34" charset="0"/>
            </a:endParaRPr>
          </a:p>
          <a:p>
            <a:r>
              <a:rPr lang="pt-BR" dirty="0" smtClean="0">
                <a:latin typeface="Arial Rounded MT Bold" panose="020F0704030504030204" pitchFamily="34" charset="0"/>
              </a:rPr>
              <a:t>- Operação Urbana Faria Lima – Lei 11.732 de março de 1995</a:t>
            </a:r>
          </a:p>
          <a:p>
            <a:r>
              <a:rPr lang="pt-BR" dirty="0" smtClean="0">
                <a:latin typeface="Arial Rounded MT Bold" panose="020F0704030504030204" pitchFamily="34" charset="0"/>
              </a:rPr>
              <a:t>- Operação Urbana Água Branca – Lei 11.774 de maio de 1995</a:t>
            </a:r>
          </a:p>
          <a:p>
            <a:r>
              <a:rPr lang="pt-BR" dirty="0" smtClean="0">
                <a:latin typeface="Arial Rounded MT Bold" panose="020F0704030504030204" pitchFamily="34" charset="0"/>
              </a:rPr>
              <a:t>Alterada Pelas Leis 15.895/2013 e 17.561/2021</a:t>
            </a:r>
          </a:p>
          <a:p>
            <a:r>
              <a:rPr lang="pt-BR" dirty="0" smtClean="0">
                <a:latin typeface="Arial Rounded MT Bold" panose="020F0704030504030204" pitchFamily="34" charset="0"/>
              </a:rPr>
              <a:t>- Operação Urbana Centro – Lei 12.349 de junho de 1997</a:t>
            </a:r>
          </a:p>
          <a:p>
            <a:r>
              <a:rPr lang="pt-BR" dirty="0" smtClean="0">
                <a:latin typeface="Arial Rounded MT Bold" panose="020F0704030504030204" pitchFamily="34" charset="0"/>
              </a:rPr>
              <a:t>Revogada em 2022</a:t>
            </a:r>
          </a:p>
          <a:p>
            <a:r>
              <a:rPr lang="pt-BR" dirty="0" smtClean="0">
                <a:latin typeface="Arial Rounded MT Bold" panose="020F0704030504030204" pitchFamily="34" charset="0"/>
              </a:rPr>
              <a:t>- Operação Urbana Água Espraiada – Lei 13.260 de dezembro de 2001</a:t>
            </a:r>
          </a:p>
          <a:p>
            <a:r>
              <a:rPr lang="pt-BR" dirty="0" smtClean="0">
                <a:latin typeface="Arial Rounded MT Bold" panose="020F0704030504030204" pitchFamily="34" charset="0"/>
              </a:rPr>
              <a:t>- Operação Urbana Bairros de Tamanduateí – Lei 16.050/2014 – PDE</a:t>
            </a:r>
          </a:p>
          <a:p>
            <a:r>
              <a:rPr lang="pt-BR" dirty="0" smtClean="0">
                <a:latin typeface="Arial Rounded MT Bold" panose="020F0704030504030204" pitchFamily="34" charset="0"/>
              </a:rPr>
              <a:t>PIU – Lei 18.079/2024</a:t>
            </a:r>
          </a:p>
        </p:txBody>
      </p:sp>
      <p:pic>
        <p:nvPicPr>
          <p:cNvPr id="4" name="Imagem 3"/>
          <p:cNvPicPr>
            <a:picLocks noChangeAspect="1"/>
          </p:cNvPicPr>
          <p:nvPr/>
        </p:nvPicPr>
        <p:blipFill>
          <a:blip r:embed="rId2"/>
          <a:stretch>
            <a:fillRect/>
          </a:stretch>
        </p:blipFill>
        <p:spPr>
          <a:xfrm>
            <a:off x="723900" y="137282"/>
            <a:ext cx="1276894" cy="792381"/>
          </a:xfrm>
          <a:prstGeom prst="rect">
            <a:avLst/>
          </a:prstGeom>
        </p:spPr>
      </p:pic>
      <p:pic>
        <p:nvPicPr>
          <p:cNvPr id="5" name="Imagem 4"/>
          <p:cNvPicPr>
            <a:picLocks noChangeAspect="1"/>
          </p:cNvPicPr>
          <p:nvPr/>
        </p:nvPicPr>
        <p:blipFill>
          <a:blip r:embed="rId3"/>
          <a:stretch>
            <a:fillRect/>
          </a:stretch>
        </p:blipFill>
        <p:spPr>
          <a:xfrm>
            <a:off x="8618482" y="137282"/>
            <a:ext cx="2913665" cy="715172"/>
          </a:xfrm>
          <a:prstGeom prst="rect">
            <a:avLst/>
          </a:prstGeom>
        </p:spPr>
      </p:pic>
      <p:pic>
        <p:nvPicPr>
          <p:cNvPr id="6" name="Imagem 5"/>
          <p:cNvPicPr>
            <a:picLocks noChangeAspect="1"/>
          </p:cNvPicPr>
          <p:nvPr/>
        </p:nvPicPr>
        <p:blipFill>
          <a:blip r:embed="rId4"/>
          <a:stretch>
            <a:fillRect/>
          </a:stretch>
        </p:blipFill>
        <p:spPr>
          <a:xfrm>
            <a:off x="723900" y="889110"/>
            <a:ext cx="10925175" cy="476250"/>
          </a:xfrm>
          <a:prstGeom prst="rect">
            <a:avLst/>
          </a:prstGeom>
        </p:spPr>
      </p:pic>
      <p:pic>
        <p:nvPicPr>
          <p:cNvPr id="7" name="Imagem 6"/>
          <p:cNvPicPr>
            <a:picLocks noChangeAspect="1"/>
          </p:cNvPicPr>
          <p:nvPr/>
        </p:nvPicPr>
        <p:blipFill>
          <a:blip r:embed="rId4"/>
          <a:stretch>
            <a:fillRect/>
          </a:stretch>
        </p:blipFill>
        <p:spPr>
          <a:xfrm>
            <a:off x="723900" y="6292779"/>
            <a:ext cx="10925175" cy="476250"/>
          </a:xfrm>
          <a:prstGeom prst="rect">
            <a:avLst/>
          </a:prstGeom>
        </p:spPr>
      </p:pic>
    </p:spTree>
    <p:extLst>
      <p:ext uri="{BB962C8B-B14F-4D97-AF65-F5344CB8AC3E}">
        <p14:creationId xmlns:p14="http://schemas.microsoft.com/office/powerpoint/2010/main" val="29596385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p:cNvPicPr>
            <a:picLocks noChangeAspect="1"/>
          </p:cNvPicPr>
          <p:nvPr/>
        </p:nvPicPr>
        <p:blipFill>
          <a:blip r:embed="rId2"/>
          <a:stretch>
            <a:fillRect/>
          </a:stretch>
        </p:blipFill>
        <p:spPr>
          <a:xfrm>
            <a:off x="870857" y="1217042"/>
            <a:ext cx="7372350" cy="5505450"/>
          </a:xfrm>
          <a:prstGeom prst="rect">
            <a:avLst/>
          </a:prstGeom>
        </p:spPr>
      </p:pic>
      <p:pic>
        <p:nvPicPr>
          <p:cNvPr id="4" name="Imagem 3"/>
          <p:cNvPicPr>
            <a:picLocks noChangeAspect="1"/>
          </p:cNvPicPr>
          <p:nvPr/>
        </p:nvPicPr>
        <p:blipFill>
          <a:blip r:embed="rId3"/>
          <a:stretch>
            <a:fillRect/>
          </a:stretch>
        </p:blipFill>
        <p:spPr>
          <a:xfrm>
            <a:off x="723900" y="137282"/>
            <a:ext cx="1276894" cy="792381"/>
          </a:xfrm>
          <a:prstGeom prst="rect">
            <a:avLst/>
          </a:prstGeom>
        </p:spPr>
      </p:pic>
      <p:pic>
        <p:nvPicPr>
          <p:cNvPr id="5" name="Imagem 4"/>
          <p:cNvPicPr>
            <a:picLocks noChangeAspect="1"/>
          </p:cNvPicPr>
          <p:nvPr/>
        </p:nvPicPr>
        <p:blipFill>
          <a:blip r:embed="rId4"/>
          <a:stretch>
            <a:fillRect/>
          </a:stretch>
        </p:blipFill>
        <p:spPr>
          <a:xfrm>
            <a:off x="8618482" y="137282"/>
            <a:ext cx="2913665" cy="715172"/>
          </a:xfrm>
          <a:prstGeom prst="rect">
            <a:avLst/>
          </a:prstGeom>
        </p:spPr>
      </p:pic>
      <p:pic>
        <p:nvPicPr>
          <p:cNvPr id="6" name="Imagem 5"/>
          <p:cNvPicPr>
            <a:picLocks noChangeAspect="1"/>
          </p:cNvPicPr>
          <p:nvPr/>
        </p:nvPicPr>
        <p:blipFill>
          <a:blip r:embed="rId5"/>
          <a:stretch>
            <a:fillRect/>
          </a:stretch>
        </p:blipFill>
        <p:spPr>
          <a:xfrm>
            <a:off x="723900" y="889110"/>
            <a:ext cx="10925175" cy="476250"/>
          </a:xfrm>
          <a:prstGeom prst="rect">
            <a:avLst/>
          </a:prstGeom>
        </p:spPr>
      </p:pic>
      <p:pic>
        <p:nvPicPr>
          <p:cNvPr id="7" name="Imagem 6"/>
          <p:cNvPicPr>
            <a:picLocks noChangeAspect="1"/>
          </p:cNvPicPr>
          <p:nvPr/>
        </p:nvPicPr>
        <p:blipFill>
          <a:blip r:embed="rId5"/>
          <a:stretch>
            <a:fillRect/>
          </a:stretch>
        </p:blipFill>
        <p:spPr>
          <a:xfrm>
            <a:off x="723900" y="6397281"/>
            <a:ext cx="10925175" cy="476250"/>
          </a:xfrm>
          <a:prstGeom prst="rect">
            <a:avLst/>
          </a:prstGeom>
        </p:spPr>
      </p:pic>
      <p:sp>
        <p:nvSpPr>
          <p:cNvPr id="9" name="Retângulo 8"/>
          <p:cNvSpPr/>
          <p:nvPr/>
        </p:nvSpPr>
        <p:spPr>
          <a:xfrm>
            <a:off x="8243207" y="2954104"/>
            <a:ext cx="3405869" cy="2031325"/>
          </a:xfrm>
          <a:prstGeom prst="rect">
            <a:avLst/>
          </a:prstGeom>
        </p:spPr>
        <p:txBody>
          <a:bodyPr wrap="square">
            <a:spAutoFit/>
          </a:bodyPr>
          <a:lstStyle/>
          <a:p>
            <a:pPr marL="285750" indent="-285750">
              <a:buFontTx/>
              <a:buChar char="-"/>
            </a:pPr>
            <a:r>
              <a:rPr lang="pt-BR" dirty="0" smtClean="0">
                <a:latin typeface="Arial Rounded MT Bold" panose="020F0704030504030204" pitchFamily="34" charset="0"/>
              </a:rPr>
              <a:t>As </a:t>
            </a:r>
            <a:r>
              <a:rPr lang="pt-BR" dirty="0">
                <a:latin typeface="Arial Rounded MT Bold" panose="020F0704030504030204" pitchFamily="34" charset="0"/>
              </a:rPr>
              <a:t>Operações Urbanas são instrumento de intervenção pública em áreas determinadas da Cidade. </a:t>
            </a:r>
            <a:endParaRPr lang="pt-BR" dirty="0" smtClean="0">
              <a:latin typeface="Arial Rounded MT Bold" panose="020F0704030504030204" pitchFamily="34" charset="0"/>
            </a:endParaRPr>
          </a:p>
          <a:p>
            <a:pPr marL="285750" indent="-285750">
              <a:buFontTx/>
              <a:buChar char="-"/>
            </a:pPr>
            <a:endParaRPr lang="pt-BR" dirty="0">
              <a:latin typeface="Arial Rounded MT Bold" panose="020F0704030504030204" pitchFamily="34" charset="0"/>
            </a:endParaRPr>
          </a:p>
          <a:p>
            <a:pPr marL="285750" indent="-285750">
              <a:buFontTx/>
              <a:buChar char="-"/>
            </a:pPr>
            <a:endParaRPr lang="pt-BR" dirty="0">
              <a:latin typeface="Arial Rounded MT Bold" panose="020F0704030504030204" pitchFamily="34" charset="0"/>
            </a:endParaRPr>
          </a:p>
        </p:txBody>
      </p:sp>
    </p:spTree>
    <p:extLst>
      <p:ext uri="{BB962C8B-B14F-4D97-AF65-F5344CB8AC3E}">
        <p14:creationId xmlns:p14="http://schemas.microsoft.com/office/powerpoint/2010/main" val="33601213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stretch>
            <a:fillRect/>
          </a:stretch>
        </p:blipFill>
        <p:spPr>
          <a:xfrm>
            <a:off x="723900" y="137282"/>
            <a:ext cx="1276894" cy="792381"/>
          </a:xfrm>
          <a:prstGeom prst="rect">
            <a:avLst/>
          </a:prstGeom>
        </p:spPr>
      </p:pic>
      <p:pic>
        <p:nvPicPr>
          <p:cNvPr id="5" name="Imagem 4"/>
          <p:cNvPicPr>
            <a:picLocks noChangeAspect="1"/>
          </p:cNvPicPr>
          <p:nvPr/>
        </p:nvPicPr>
        <p:blipFill>
          <a:blip r:embed="rId3"/>
          <a:stretch>
            <a:fillRect/>
          </a:stretch>
        </p:blipFill>
        <p:spPr>
          <a:xfrm>
            <a:off x="8618482" y="137282"/>
            <a:ext cx="2913665" cy="715172"/>
          </a:xfrm>
          <a:prstGeom prst="rect">
            <a:avLst/>
          </a:prstGeom>
        </p:spPr>
      </p:pic>
      <p:pic>
        <p:nvPicPr>
          <p:cNvPr id="6" name="Imagem 5"/>
          <p:cNvPicPr>
            <a:picLocks noChangeAspect="1"/>
          </p:cNvPicPr>
          <p:nvPr/>
        </p:nvPicPr>
        <p:blipFill>
          <a:blip r:embed="rId4"/>
          <a:stretch>
            <a:fillRect/>
          </a:stretch>
        </p:blipFill>
        <p:spPr>
          <a:xfrm>
            <a:off x="723900" y="889110"/>
            <a:ext cx="10925175" cy="476250"/>
          </a:xfrm>
          <a:prstGeom prst="rect">
            <a:avLst/>
          </a:prstGeom>
        </p:spPr>
      </p:pic>
      <p:pic>
        <p:nvPicPr>
          <p:cNvPr id="7" name="Imagem 6"/>
          <p:cNvPicPr>
            <a:picLocks noChangeAspect="1"/>
          </p:cNvPicPr>
          <p:nvPr/>
        </p:nvPicPr>
        <p:blipFill>
          <a:blip r:embed="rId4"/>
          <a:stretch>
            <a:fillRect/>
          </a:stretch>
        </p:blipFill>
        <p:spPr>
          <a:xfrm>
            <a:off x="828403" y="6381750"/>
            <a:ext cx="10925175" cy="476250"/>
          </a:xfrm>
          <a:prstGeom prst="rect">
            <a:avLst/>
          </a:prstGeom>
        </p:spPr>
      </p:pic>
      <p:pic>
        <p:nvPicPr>
          <p:cNvPr id="8" name="Imagem 7"/>
          <p:cNvPicPr>
            <a:picLocks noChangeAspect="1"/>
          </p:cNvPicPr>
          <p:nvPr/>
        </p:nvPicPr>
        <p:blipFill>
          <a:blip r:embed="rId5"/>
          <a:stretch>
            <a:fillRect/>
          </a:stretch>
        </p:blipFill>
        <p:spPr>
          <a:xfrm>
            <a:off x="828403" y="1398183"/>
            <a:ext cx="6591300" cy="4999098"/>
          </a:xfrm>
          <a:prstGeom prst="rect">
            <a:avLst/>
          </a:prstGeom>
        </p:spPr>
      </p:pic>
      <p:sp>
        <p:nvSpPr>
          <p:cNvPr id="11" name="Subtítulo 2"/>
          <p:cNvSpPr>
            <a:spLocks noGrp="1"/>
          </p:cNvSpPr>
          <p:nvPr>
            <p:ph type="subTitle" idx="1"/>
          </p:nvPr>
        </p:nvSpPr>
        <p:spPr>
          <a:xfrm>
            <a:off x="7593874" y="1398183"/>
            <a:ext cx="4171406" cy="4898114"/>
          </a:xfrm>
        </p:spPr>
        <p:txBody>
          <a:bodyPr>
            <a:normAutofit/>
          </a:bodyPr>
          <a:lstStyle/>
          <a:p>
            <a:endParaRPr lang="pt-BR" sz="2000" dirty="0" smtClean="0">
              <a:latin typeface="Arial Rounded MT Bold" panose="020F0704030504030204" pitchFamily="34" charset="0"/>
            </a:endParaRPr>
          </a:p>
          <a:p>
            <a:r>
              <a:rPr lang="pt-BR" sz="2000" dirty="0" smtClean="0">
                <a:latin typeface="Arial Rounded MT Bold" panose="020F0704030504030204" pitchFamily="34" charset="0"/>
              </a:rPr>
              <a:t> - As áreas delimitadas podem ser subdivididas em setores</a:t>
            </a:r>
          </a:p>
          <a:p>
            <a:r>
              <a:rPr lang="pt-BR" sz="2000" dirty="0" smtClean="0">
                <a:latin typeface="Arial Rounded MT Bold" panose="020F0704030504030204" pitchFamily="34" charset="0"/>
              </a:rPr>
              <a:t> - Cada setor tem características que determinam diretrizes</a:t>
            </a:r>
          </a:p>
          <a:p>
            <a:r>
              <a:rPr lang="pt-BR" sz="2000" dirty="0">
                <a:latin typeface="Arial Rounded MT Bold" panose="020F0704030504030204" pitchFamily="34" charset="0"/>
              </a:rPr>
              <a:t> </a:t>
            </a:r>
            <a:r>
              <a:rPr lang="pt-BR" sz="2000" dirty="0" smtClean="0">
                <a:latin typeface="Arial Rounded MT Bold" panose="020F0704030504030204" pitchFamily="34" charset="0"/>
              </a:rPr>
              <a:t>- É feito o cálculo da quantidade de metros quadrados disponível em cada setor</a:t>
            </a:r>
          </a:p>
          <a:p>
            <a:r>
              <a:rPr lang="pt-BR" sz="2800" dirty="0" smtClean="0">
                <a:latin typeface="Arial Rounded MT Bold" panose="020F0704030504030204" pitchFamily="34" charset="0"/>
              </a:rPr>
              <a:t>- </a:t>
            </a:r>
            <a:r>
              <a:rPr lang="pt-BR" sz="2000" dirty="0" smtClean="0">
                <a:latin typeface="Arial Rounded MT Bold" panose="020F0704030504030204" pitchFamily="34" charset="0"/>
              </a:rPr>
              <a:t>Cada setor tem um estoque de área construída disponível para uso residencial e não residencial</a:t>
            </a:r>
            <a:endParaRPr lang="pt-BR" sz="2000" dirty="0">
              <a:latin typeface="Arial Rounded MT Bold" panose="020F0704030504030204" pitchFamily="34" charset="0"/>
            </a:endParaRPr>
          </a:p>
        </p:txBody>
      </p:sp>
    </p:spTree>
    <p:extLst>
      <p:ext uri="{BB962C8B-B14F-4D97-AF65-F5344CB8AC3E}">
        <p14:creationId xmlns:p14="http://schemas.microsoft.com/office/powerpoint/2010/main" val="9307972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723900" y="2117188"/>
            <a:ext cx="10821760" cy="1628502"/>
          </a:xfrm>
        </p:spPr>
        <p:txBody>
          <a:bodyPr>
            <a:normAutofit/>
          </a:bodyPr>
          <a:lstStyle/>
          <a:p>
            <a:r>
              <a:rPr lang="pt-BR" sz="4800" dirty="0" smtClean="0">
                <a:latin typeface="Verdana" panose="020B0604030504040204" pitchFamily="34" charset="0"/>
                <a:ea typeface="Verdana" panose="020B0604030504040204" pitchFamily="34" charset="0"/>
              </a:rPr>
              <a:t>Estrutura da Operação Urbana</a:t>
            </a:r>
            <a:endParaRPr lang="pt-BR" sz="4800" dirty="0">
              <a:latin typeface="Verdana" panose="020B0604030504040204" pitchFamily="34" charset="0"/>
              <a:ea typeface="Verdana" panose="020B0604030504040204" pitchFamily="34" charset="0"/>
            </a:endParaRPr>
          </a:p>
        </p:txBody>
      </p:sp>
      <p:pic>
        <p:nvPicPr>
          <p:cNvPr id="4" name="Imagem 3"/>
          <p:cNvPicPr>
            <a:picLocks noChangeAspect="1"/>
          </p:cNvPicPr>
          <p:nvPr/>
        </p:nvPicPr>
        <p:blipFill>
          <a:blip r:embed="rId2"/>
          <a:stretch>
            <a:fillRect/>
          </a:stretch>
        </p:blipFill>
        <p:spPr>
          <a:xfrm>
            <a:off x="723900" y="137282"/>
            <a:ext cx="1276894" cy="792381"/>
          </a:xfrm>
          <a:prstGeom prst="rect">
            <a:avLst/>
          </a:prstGeom>
        </p:spPr>
      </p:pic>
      <p:pic>
        <p:nvPicPr>
          <p:cNvPr id="5" name="Imagem 4"/>
          <p:cNvPicPr>
            <a:picLocks noChangeAspect="1"/>
          </p:cNvPicPr>
          <p:nvPr/>
        </p:nvPicPr>
        <p:blipFill>
          <a:blip r:embed="rId3"/>
          <a:stretch>
            <a:fillRect/>
          </a:stretch>
        </p:blipFill>
        <p:spPr>
          <a:xfrm>
            <a:off x="8618482" y="137282"/>
            <a:ext cx="2913665" cy="715172"/>
          </a:xfrm>
          <a:prstGeom prst="rect">
            <a:avLst/>
          </a:prstGeom>
        </p:spPr>
      </p:pic>
      <p:pic>
        <p:nvPicPr>
          <p:cNvPr id="6" name="Imagem 5"/>
          <p:cNvPicPr>
            <a:picLocks noChangeAspect="1"/>
          </p:cNvPicPr>
          <p:nvPr/>
        </p:nvPicPr>
        <p:blipFill>
          <a:blip r:embed="rId4"/>
          <a:stretch>
            <a:fillRect/>
          </a:stretch>
        </p:blipFill>
        <p:spPr>
          <a:xfrm>
            <a:off x="723900" y="889110"/>
            <a:ext cx="10925175" cy="476250"/>
          </a:xfrm>
          <a:prstGeom prst="rect">
            <a:avLst/>
          </a:prstGeom>
        </p:spPr>
      </p:pic>
      <p:pic>
        <p:nvPicPr>
          <p:cNvPr id="7" name="Imagem 6"/>
          <p:cNvPicPr>
            <a:picLocks noChangeAspect="1"/>
          </p:cNvPicPr>
          <p:nvPr/>
        </p:nvPicPr>
        <p:blipFill>
          <a:blip r:embed="rId4"/>
          <a:stretch>
            <a:fillRect/>
          </a:stretch>
        </p:blipFill>
        <p:spPr>
          <a:xfrm>
            <a:off x="919843" y="6310196"/>
            <a:ext cx="10925175" cy="476250"/>
          </a:xfrm>
          <a:prstGeom prst="rect">
            <a:avLst/>
          </a:prstGeom>
        </p:spPr>
      </p:pic>
    </p:spTree>
    <p:extLst>
      <p:ext uri="{BB962C8B-B14F-4D97-AF65-F5344CB8AC3E}">
        <p14:creationId xmlns:p14="http://schemas.microsoft.com/office/powerpoint/2010/main" val="26724650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723899" y="1604283"/>
            <a:ext cx="11172009" cy="3046094"/>
          </a:xfrm>
        </p:spPr>
        <p:txBody>
          <a:bodyPr>
            <a:normAutofit/>
          </a:bodyPr>
          <a:lstStyle/>
          <a:p>
            <a:r>
              <a:rPr lang="pt-BR" sz="5400" dirty="0" smtClean="0">
                <a:latin typeface="Verdana" panose="020B0604030504040204" pitchFamily="34" charset="0"/>
                <a:ea typeface="Verdana" panose="020B0604030504040204" pitchFamily="34" charset="0"/>
              </a:rPr>
              <a:t>Estimativa de arrecadação</a:t>
            </a:r>
            <a:br>
              <a:rPr lang="pt-BR" sz="5400" dirty="0" smtClean="0">
                <a:latin typeface="Verdana" panose="020B0604030504040204" pitchFamily="34" charset="0"/>
                <a:ea typeface="Verdana" panose="020B0604030504040204" pitchFamily="34" charset="0"/>
              </a:rPr>
            </a:br>
            <a:r>
              <a:rPr lang="pt-BR" sz="5400" dirty="0">
                <a:latin typeface="Verdana" panose="020B0604030504040204" pitchFamily="34" charset="0"/>
                <a:ea typeface="Verdana" panose="020B0604030504040204" pitchFamily="34" charset="0"/>
              </a:rPr>
              <a:t/>
            </a:r>
            <a:br>
              <a:rPr lang="pt-BR" sz="5400" dirty="0">
                <a:latin typeface="Verdana" panose="020B0604030504040204" pitchFamily="34" charset="0"/>
                <a:ea typeface="Verdana" panose="020B0604030504040204" pitchFamily="34" charset="0"/>
              </a:rPr>
            </a:br>
            <a:endParaRPr lang="pt-BR" sz="5400" dirty="0">
              <a:latin typeface="Verdana" panose="020B0604030504040204" pitchFamily="34" charset="0"/>
              <a:ea typeface="Verdana" panose="020B0604030504040204" pitchFamily="34" charset="0"/>
            </a:endParaRPr>
          </a:p>
        </p:txBody>
      </p:sp>
      <p:pic>
        <p:nvPicPr>
          <p:cNvPr id="4" name="Imagem 3"/>
          <p:cNvPicPr>
            <a:picLocks noChangeAspect="1"/>
          </p:cNvPicPr>
          <p:nvPr/>
        </p:nvPicPr>
        <p:blipFill>
          <a:blip r:embed="rId2"/>
          <a:stretch>
            <a:fillRect/>
          </a:stretch>
        </p:blipFill>
        <p:spPr>
          <a:xfrm>
            <a:off x="723900" y="137282"/>
            <a:ext cx="1276894" cy="792381"/>
          </a:xfrm>
          <a:prstGeom prst="rect">
            <a:avLst/>
          </a:prstGeom>
        </p:spPr>
      </p:pic>
      <p:pic>
        <p:nvPicPr>
          <p:cNvPr id="5" name="Imagem 4"/>
          <p:cNvPicPr>
            <a:picLocks noChangeAspect="1"/>
          </p:cNvPicPr>
          <p:nvPr/>
        </p:nvPicPr>
        <p:blipFill>
          <a:blip r:embed="rId3"/>
          <a:stretch>
            <a:fillRect/>
          </a:stretch>
        </p:blipFill>
        <p:spPr>
          <a:xfrm>
            <a:off x="8618482" y="137282"/>
            <a:ext cx="2913665" cy="715172"/>
          </a:xfrm>
          <a:prstGeom prst="rect">
            <a:avLst/>
          </a:prstGeom>
        </p:spPr>
      </p:pic>
      <p:pic>
        <p:nvPicPr>
          <p:cNvPr id="6" name="Imagem 5"/>
          <p:cNvPicPr>
            <a:picLocks noChangeAspect="1"/>
          </p:cNvPicPr>
          <p:nvPr/>
        </p:nvPicPr>
        <p:blipFill>
          <a:blip r:embed="rId4"/>
          <a:stretch>
            <a:fillRect/>
          </a:stretch>
        </p:blipFill>
        <p:spPr>
          <a:xfrm>
            <a:off x="723900" y="889110"/>
            <a:ext cx="10925175" cy="476250"/>
          </a:xfrm>
          <a:prstGeom prst="rect">
            <a:avLst/>
          </a:prstGeom>
        </p:spPr>
      </p:pic>
      <p:pic>
        <p:nvPicPr>
          <p:cNvPr id="7" name="Imagem 6"/>
          <p:cNvPicPr>
            <a:picLocks noChangeAspect="1"/>
          </p:cNvPicPr>
          <p:nvPr/>
        </p:nvPicPr>
        <p:blipFill>
          <a:blip r:embed="rId4"/>
          <a:stretch>
            <a:fillRect/>
          </a:stretch>
        </p:blipFill>
        <p:spPr>
          <a:xfrm>
            <a:off x="902426" y="6284070"/>
            <a:ext cx="10925175" cy="476250"/>
          </a:xfrm>
          <a:prstGeom prst="rect">
            <a:avLst/>
          </a:prstGeom>
        </p:spPr>
      </p:pic>
    </p:spTree>
    <p:extLst>
      <p:ext uri="{BB962C8B-B14F-4D97-AF65-F5344CB8AC3E}">
        <p14:creationId xmlns:p14="http://schemas.microsoft.com/office/powerpoint/2010/main" val="19730757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stretch>
            <a:fillRect/>
          </a:stretch>
        </p:blipFill>
        <p:spPr>
          <a:xfrm>
            <a:off x="723900" y="137282"/>
            <a:ext cx="1276894" cy="792381"/>
          </a:xfrm>
          <a:prstGeom prst="rect">
            <a:avLst/>
          </a:prstGeom>
        </p:spPr>
      </p:pic>
      <p:pic>
        <p:nvPicPr>
          <p:cNvPr id="5" name="Imagem 4"/>
          <p:cNvPicPr>
            <a:picLocks noChangeAspect="1"/>
          </p:cNvPicPr>
          <p:nvPr/>
        </p:nvPicPr>
        <p:blipFill>
          <a:blip r:embed="rId3"/>
          <a:stretch>
            <a:fillRect/>
          </a:stretch>
        </p:blipFill>
        <p:spPr>
          <a:xfrm>
            <a:off x="8618482" y="137282"/>
            <a:ext cx="2913665" cy="715172"/>
          </a:xfrm>
          <a:prstGeom prst="rect">
            <a:avLst/>
          </a:prstGeom>
        </p:spPr>
      </p:pic>
      <p:pic>
        <p:nvPicPr>
          <p:cNvPr id="6" name="Imagem 5"/>
          <p:cNvPicPr>
            <a:picLocks noChangeAspect="1"/>
          </p:cNvPicPr>
          <p:nvPr/>
        </p:nvPicPr>
        <p:blipFill>
          <a:blip r:embed="rId4"/>
          <a:stretch>
            <a:fillRect/>
          </a:stretch>
        </p:blipFill>
        <p:spPr>
          <a:xfrm>
            <a:off x="723900" y="889110"/>
            <a:ext cx="10925175" cy="476250"/>
          </a:xfrm>
          <a:prstGeom prst="rect">
            <a:avLst/>
          </a:prstGeom>
        </p:spPr>
      </p:pic>
      <p:pic>
        <p:nvPicPr>
          <p:cNvPr id="7" name="Imagem 6"/>
          <p:cNvPicPr>
            <a:picLocks noChangeAspect="1"/>
          </p:cNvPicPr>
          <p:nvPr/>
        </p:nvPicPr>
        <p:blipFill>
          <a:blip r:embed="rId4"/>
          <a:stretch>
            <a:fillRect/>
          </a:stretch>
        </p:blipFill>
        <p:spPr>
          <a:xfrm>
            <a:off x="736010" y="6257944"/>
            <a:ext cx="10925175" cy="476250"/>
          </a:xfrm>
          <a:prstGeom prst="rect">
            <a:avLst/>
          </a:prstGeom>
        </p:spPr>
      </p:pic>
      <p:sp>
        <p:nvSpPr>
          <p:cNvPr id="8" name="Título 7"/>
          <p:cNvSpPr>
            <a:spLocks noGrp="1"/>
          </p:cNvSpPr>
          <p:nvPr>
            <p:ph type="ctrTitle"/>
          </p:nvPr>
        </p:nvSpPr>
        <p:spPr>
          <a:xfrm>
            <a:off x="618309" y="2324203"/>
            <a:ext cx="11030766" cy="5643615"/>
          </a:xfrm>
        </p:spPr>
        <p:txBody>
          <a:bodyPr>
            <a:normAutofit fontScale="90000"/>
          </a:bodyPr>
          <a:lstStyle/>
          <a:p>
            <a:r>
              <a:rPr lang="pt-BR" sz="4000" dirty="0" smtClean="0">
                <a:latin typeface="Verdana" panose="020B0604030504040204" pitchFamily="34" charset="0"/>
                <a:ea typeface="Verdana" panose="020B0604030504040204" pitchFamily="34" charset="0"/>
              </a:rPr>
              <a:t>- Área </a:t>
            </a:r>
            <a:r>
              <a:rPr lang="pt-BR" sz="4000" dirty="0">
                <a:latin typeface="Verdana" panose="020B0604030504040204" pitchFamily="34" charset="0"/>
                <a:ea typeface="Verdana" panose="020B0604030504040204" pitchFamily="34" charset="0"/>
              </a:rPr>
              <a:t>de terreno e potencial </a:t>
            </a:r>
            <a:r>
              <a:rPr lang="pt-BR" sz="4000" dirty="0" smtClean="0">
                <a:latin typeface="Verdana" panose="020B0604030504040204" pitchFamily="34" charset="0"/>
                <a:ea typeface="Verdana" panose="020B0604030504040204" pitchFamily="34" charset="0"/>
              </a:rPr>
              <a:t>construtivo</a:t>
            </a:r>
            <a:br>
              <a:rPr lang="pt-BR" sz="4000" dirty="0" smtClean="0">
                <a:latin typeface="Verdana" panose="020B0604030504040204" pitchFamily="34" charset="0"/>
                <a:ea typeface="Verdana" panose="020B0604030504040204" pitchFamily="34" charset="0"/>
              </a:rPr>
            </a:br>
            <a:r>
              <a:rPr lang="pt-BR" sz="4000" dirty="0" smtClean="0">
                <a:latin typeface="Verdana" panose="020B0604030504040204" pitchFamily="34" charset="0"/>
                <a:ea typeface="Verdana" panose="020B0604030504040204" pitchFamily="34" charset="0"/>
              </a:rPr>
              <a:t/>
            </a:r>
            <a:br>
              <a:rPr lang="pt-BR" sz="4000" dirty="0" smtClean="0">
                <a:latin typeface="Verdana" panose="020B0604030504040204" pitchFamily="34" charset="0"/>
                <a:ea typeface="Verdana" panose="020B0604030504040204" pitchFamily="34" charset="0"/>
              </a:rPr>
            </a:br>
            <a:r>
              <a:rPr lang="pt-BR" sz="2400" dirty="0" smtClean="0">
                <a:latin typeface="Verdana" panose="020B0604030504040204" pitchFamily="34" charset="0"/>
                <a:ea typeface="Verdana" panose="020B0604030504040204" pitchFamily="34" charset="0"/>
              </a:rPr>
              <a:t>Área De terreno – cadastro fiscal da Cidade</a:t>
            </a:r>
            <a:r>
              <a:rPr lang="pt-BR" sz="4000" dirty="0">
                <a:latin typeface="Verdana" panose="020B0604030504040204" pitchFamily="34" charset="0"/>
                <a:ea typeface="Verdana" panose="020B0604030504040204" pitchFamily="34" charset="0"/>
              </a:rPr>
              <a:t/>
            </a:r>
            <a:br>
              <a:rPr lang="pt-BR" sz="4000" dirty="0">
                <a:latin typeface="Verdana" panose="020B0604030504040204" pitchFamily="34" charset="0"/>
                <a:ea typeface="Verdana" panose="020B0604030504040204" pitchFamily="34" charset="0"/>
              </a:rPr>
            </a:br>
            <a:r>
              <a:rPr lang="pt-BR" sz="4000" dirty="0" smtClean="0">
                <a:latin typeface="Verdana" panose="020B0604030504040204" pitchFamily="34" charset="0"/>
                <a:ea typeface="Verdana" panose="020B0604030504040204" pitchFamily="34" charset="0"/>
              </a:rPr>
              <a:t/>
            </a:r>
            <a:br>
              <a:rPr lang="pt-BR" sz="4000" dirty="0" smtClean="0">
                <a:latin typeface="Verdana" panose="020B0604030504040204" pitchFamily="34" charset="0"/>
                <a:ea typeface="Verdana" panose="020B0604030504040204" pitchFamily="34" charset="0"/>
              </a:rPr>
            </a:br>
            <a:r>
              <a:rPr lang="pt-BR" sz="2700" dirty="0" smtClean="0">
                <a:latin typeface="Verdana" panose="020B0604030504040204" pitchFamily="34" charset="0"/>
                <a:ea typeface="Verdana" panose="020B0604030504040204" pitchFamily="34" charset="0"/>
              </a:rPr>
              <a:t>Potencial Construtivo - determinado pela zona de uso</a:t>
            </a:r>
            <a:br>
              <a:rPr lang="pt-BR" sz="2700" dirty="0" smtClean="0">
                <a:latin typeface="Verdana" panose="020B0604030504040204" pitchFamily="34" charset="0"/>
                <a:ea typeface="Verdana" panose="020B0604030504040204" pitchFamily="34" charset="0"/>
              </a:rPr>
            </a:br>
            <a:r>
              <a:rPr lang="pt-BR" sz="2700" dirty="0">
                <a:latin typeface="Verdana" panose="020B0604030504040204" pitchFamily="34" charset="0"/>
                <a:ea typeface="Verdana" panose="020B0604030504040204" pitchFamily="34" charset="0"/>
              </a:rPr>
              <a:t/>
            </a:r>
            <a:br>
              <a:rPr lang="pt-BR" sz="2700" dirty="0">
                <a:latin typeface="Verdana" panose="020B0604030504040204" pitchFamily="34" charset="0"/>
                <a:ea typeface="Verdana" panose="020B0604030504040204" pitchFamily="34" charset="0"/>
              </a:rPr>
            </a:br>
            <a:r>
              <a:rPr lang="pt-BR" sz="2700" dirty="0" smtClean="0">
                <a:latin typeface="Verdana" panose="020B0604030504040204" pitchFamily="34" charset="0"/>
                <a:ea typeface="Verdana" panose="020B0604030504040204" pitchFamily="34" charset="0"/>
              </a:rPr>
              <a:t>Quantidade de </a:t>
            </a:r>
            <a:r>
              <a:rPr lang="pt-BR" sz="2700" dirty="0" err="1" smtClean="0">
                <a:latin typeface="Verdana" panose="020B0604030504040204" pitchFamily="34" charset="0"/>
                <a:ea typeface="Verdana" panose="020B0604030504040204" pitchFamily="34" charset="0"/>
              </a:rPr>
              <a:t>CEPACs</a:t>
            </a:r>
            <a:r>
              <a:rPr lang="pt-BR" sz="2700" dirty="0" smtClean="0">
                <a:latin typeface="Verdana" panose="020B0604030504040204" pitchFamily="34" charset="0"/>
                <a:ea typeface="Verdana" panose="020B0604030504040204" pitchFamily="34" charset="0"/>
              </a:rPr>
              <a:t/>
            </a:r>
            <a:br>
              <a:rPr lang="pt-BR" sz="2700" dirty="0" smtClean="0">
                <a:latin typeface="Verdana" panose="020B0604030504040204" pitchFamily="34" charset="0"/>
                <a:ea typeface="Verdana" panose="020B0604030504040204" pitchFamily="34" charset="0"/>
              </a:rPr>
            </a:br>
            <a:r>
              <a:rPr lang="pt-BR" sz="2700" dirty="0">
                <a:latin typeface="Verdana" panose="020B0604030504040204" pitchFamily="34" charset="0"/>
                <a:ea typeface="Verdana" panose="020B0604030504040204" pitchFamily="34" charset="0"/>
              </a:rPr>
              <a:t/>
            </a:r>
            <a:br>
              <a:rPr lang="pt-BR" sz="2700" dirty="0">
                <a:latin typeface="Verdana" panose="020B0604030504040204" pitchFamily="34" charset="0"/>
                <a:ea typeface="Verdana" panose="020B0604030504040204" pitchFamily="34" charset="0"/>
              </a:rPr>
            </a:br>
            <a:r>
              <a:rPr lang="pt-BR" sz="4000" dirty="0" smtClean="0">
                <a:latin typeface="Verdana" panose="020B0604030504040204" pitchFamily="34" charset="0"/>
                <a:ea typeface="Verdana" panose="020B0604030504040204" pitchFamily="34" charset="0"/>
              </a:rPr>
              <a:t/>
            </a:r>
            <a:br>
              <a:rPr lang="pt-BR" sz="4000" dirty="0" smtClean="0">
                <a:latin typeface="Verdana" panose="020B0604030504040204" pitchFamily="34" charset="0"/>
                <a:ea typeface="Verdana" panose="020B0604030504040204" pitchFamily="34" charset="0"/>
              </a:rPr>
            </a:br>
            <a:r>
              <a:rPr lang="pt-BR" sz="4000" dirty="0">
                <a:latin typeface="Verdana" panose="020B0604030504040204" pitchFamily="34" charset="0"/>
                <a:ea typeface="Verdana" panose="020B0604030504040204" pitchFamily="34" charset="0"/>
              </a:rPr>
              <a:t/>
            </a:r>
            <a:br>
              <a:rPr lang="pt-BR" sz="4000" dirty="0">
                <a:latin typeface="Verdana" panose="020B0604030504040204" pitchFamily="34" charset="0"/>
                <a:ea typeface="Verdana" panose="020B0604030504040204" pitchFamily="34" charset="0"/>
              </a:rPr>
            </a:br>
            <a:r>
              <a:rPr lang="pt-BR" sz="4000" dirty="0">
                <a:latin typeface="Verdana" panose="020B0604030504040204" pitchFamily="34" charset="0"/>
                <a:ea typeface="Verdana" panose="020B0604030504040204" pitchFamily="34" charset="0"/>
              </a:rPr>
              <a:t/>
            </a:r>
            <a:br>
              <a:rPr lang="pt-BR" sz="4000" dirty="0">
                <a:latin typeface="Verdana" panose="020B0604030504040204" pitchFamily="34" charset="0"/>
                <a:ea typeface="Verdana" panose="020B0604030504040204" pitchFamily="34" charset="0"/>
              </a:rPr>
            </a:br>
            <a:r>
              <a:rPr lang="pt-BR" sz="4000" dirty="0" smtClean="0">
                <a:latin typeface="Verdana" panose="020B0604030504040204" pitchFamily="34" charset="0"/>
                <a:ea typeface="Verdana" panose="020B0604030504040204" pitchFamily="34" charset="0"/>
              </a:rPr>
              <a:t/>
            </a:r>
            <a:br>
              <a:rPr lang="pt-BR" sz="4000" dirty="0" smtClean="0">
                <a:latin typeface="Verdana" panose="020B0604030504040204" pitchFamily="34" charset="0"/>
                <a:ea typeface="Verdana" panose="020B0604030504040204" pitchFamily="34" charset="0"/>
              </a:rPr>
            </a:br>
            <a:endParaRPr lang="pt-BR" sz="4000" dirty="0"/>
          </a:p>
        </p:txBody>
      </p:sp>
    </p:spTree>
    <p:extLst>
      <p:ext uri="{BB962C8B-B14F-4D97-AF65-F5344CB8AC3E}">
        <p14:creationId xmlns:p14="http://schemas.microsoft.com/office/powerpoint/2010/main" val="11839812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pt-BR" dirty="0">
                <a:latin typeface="Verdana" panose="020B0604030504040204" pitchFamily="34" charset="0"/>
                <a:ea typeface="Verdana" panose="020B0604030504040204" pitchFamily="34" charset="0"/>
              </a:rPr>
              <a:t>Estimativa de custos</a:t>
            </a:r>
            <a:endParaRPr lang="pt-BR" dirty="0"/>
          </a:p>
        </p:txBody>
      </p:sp>
      <p:pic>
        <p:nvPicPr>
          <p:cNvPr id="4" name="Imagem 3"/>
          <p:cNvPicPr>
            <a:picLocks noChangeAspect="1"/>
          </p:cNvPicPr>
          <p:nvPr/>
        </p:nvPicPr>
        <p:blipFill>
          <a:blip r:embed="rId2"/>
          <a:stretch>
            <a:fillRect/>
          </a:stretch>
        </p:blipFill>
        <p:spPr>
          <a:xfrm>
            <a:off x="723900" y="137282"/>
            <a:ext cx="1276894" cy="792381"/>
          </a:xfrm>
          <a:prstGeom prst="rect">
            <a:avLst/>
          </a:prstGeom>
        </p:spPr>
      </p:pic>
      <p:pic>
        <p:nvPicPr>
          <p:cNvPr id="5" name="Imagem 4"/>
          <p:cNvPicPr>
            <a:picLocks noChangeAspect="1"/>
          </p:cNvPicPr>
          <p:nvPr/>
        </p:nvPicPr>
        <p:blipFill>
          <a:blip r:embed="rId3"/>
          <a:stretch>
            <a:fillRect/>
          </a:stretch>
        </p:blipFill>
        <p:spPr>
          <a:xfrm>
            <a:off x="8618482" y="137282"/>
            <a:ext cx="2913665" cy="715172"/>
          </a:xfrm>
          <a:prstGeom prst="rect">
            <a:avLst/>
          </a:prstGeom>
        </p:spPr>
      </p:pic>
      <p:pic>
        <p:nvPicPr>
          <p:cNvPr id="6" name="Imagem 5"/>
          <p:cNvPicPr>
            <a:picLocks noChangeAspect="1"/>
          </p:cNvPicPr>
          <p:nvPr/>
        </p:nvPicPr>
        <p:blipFill>
          <a:blip r:embed="rId4"/>
          <a:stretch>
            <a:fillRect/>
          </a:stretch>
        </p:blipFill>
        <p:spPr>
          <a:xfrm>
            <a:off x="723900" y="889110"/>
            <a:ext cx="10925175" cy="476250"/>
          </a:xfrm>
          <a:prstGeom prst="rect">
            <a:avLst/>
          </a:prstGeom>
        </p:spPr>
      </p:pic>
      <p:pic>
        <p:nvPicPr>
          <p:cNvPr id="7" name="Imagem 6"/>
          <p:cNvPicPr>
            <a:picLocks noChangeAspect="1"/>
          </p:cNvPicPr>
          <p:nvPr/>
        </p:nvPicPr>
        <p:blipFill>
          <a:blip r:embed="rId4"/>
          <a:stretch>
            <a:fillRect/>
          </a:stretch>
        </p:blipFill>
        <p:spPr>
          <a:xfrm>
            <a:off x="911135" y="6381750"/>
            <a:ext cx="10925175" cy="476250"/>
          </a:xfrm>
          <a:prstGeom prst="rect">
            <a:avLst/>
          </a:prstGeom>
        </p:spPr>
      </p:pic>
    </p:spTree>
    <p:extLst>
      <p:ext uri="{BB962C8B-B14F-4D97-AF65-F5344CB8AC3E}">
        <p14:creationId xmlns:p14="http://schemas.microsoft.com/office/powerpoint/2010/main" val="2725141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713694" y="1483919"/>
            <a:ext cx="10553700" cy="3764356"/>
          </a:xfrm>
        </p:spPr>
        <p:txBody>
          <a:bodyPr>
            <a:normAutofit fontScale="90000"/>
          </a:bodyPr>
          <a:lstStyle/>
          <a:p>
            <a:r>
              <a:rPr lang="pt-BR" sz="4400" dirty="0" smtClean="0">
                <a:latin typeface="Verdana" panose="020B0604030504040204" pitchFamily="34" charset="0"/>
                <a:ea typeface="Verdana" panose="020B0604030504040204" pitchFamily="34" charset="0"/>
              </a:rPr>
              <a:t>-</a:t>
            </a:r>
            <a:r>
              <a:rPr lang="pt-BR" sz="4000" dirty="0" smtClean="0">
                <a:latin typeface="Verdana" panose="020B0604030504040204" pitchFamily="34" charset="0"/>
                <a:ea typeface="Verdana" panose="020B0604030504040204" pitchFamily="34" charset="0"/>
              </a:rPr>
              <a:t/>
            </a:r>
            <a:br>
              <a:rPr lang="pt-BR" sz="4000" dirty="0" smtClean="0">
                <a:latin typeface="Verdana" panose="020B0604030504040204" pitchFamily="34" charset="0"/>
                <a:ea typeface="Verdana" panose="020B0604030504040204" pitchFamily="34" charset="0"/>
              </a:rPr>
            </a:br>
            <a:r>
              <a:rPr lang="pt-BR" sz="4000" dirty="0">
                <a:latin typeface="Verdana" panose="020B0604030504040204" pitchFamily="34" charset="0"/>
                <a:ea typeface="Verdana" panose="020B0604030504040204" pitchFamily="34" charset="0"/>
              </a:rPr>
              <a:t/>
            </a:r>
            <a:br>
              <a:rPr lang="pt-BR" sz="4000" dirty="0">
                <a:latin typeface="Verdana" panose="020B0604030504040204" pitchFamily="34" charset="0"/>
                <a:ea typeface="Verdana" panose="020B0604030504040204" pitchFamily="34" charset="0"/>
              </a:rPr>
            </a:br>
            <a:r>
              <a:rPr lang="pt-BR" sz="4000" dirty="0" smtClean="0">
                <a:latin typeface="Verdana" panose="020B0604030504040204" pitchFamily="34" charset="0"/>
                <a:ea typeface="Verdana" panose="020B0604030504040204" pitchFamily="34" charset="0"/>
              </a:rPr>
              <a:t/>
            </a:r>
            <a:br>
              <a:rPr lang="pt-BR" sz="4000" dirty="0" smtClean="0">
                <a:latin typeface="Verdana" panose="020B0604030504040204" pitchFamily="34" charset="0"/>
                <a:ea typeface="Verdana" panose="020B0604030504040204" pitchFamily="34" charset="0"/>
              </a:rPr>
            </a:br>
            <a:r>
              <a:rPr lang="pt-BR" sz="4000" dirty="0" smtClean="0">
                <a:latin typeface="Verdana" panose="020B0604030504040204" pitchFamily="34" charset="0"/>
                <a:ea typeface="Verdana" panose="020B0604030504040204" pitchFamily="34" charset="0"/>
              </a:rPr>
              <a:t>- Relação de obras previstas</a:t>
            </a:r>
            <a:br>
              <a:rPr lang="pt-BR" sz="4000" dirty="0" smtClean="0">
                <a:latin typeface="Verdana" panose="020B0604030504040204" pitchFamily="34" charset="0"/>
                <a:ea typeface="Verdana" panose="020B0604030504040204" pitchFamily="34" charset="0"/>
              </a:rPr>
            </a:br>
            <a:r>
              <a:rPr lang="pt-BR" sz="4000" dirty="0">
                <a:latin typeface="Verdana" panose="020B0604030504040204" pitchFamily="34" charset="0"/>
                <a:ea typeface="Verdana" panose="020B0604030504040204" pitchFamily="34" charset="0"/>
              </a:rPr>
              <a:t/>
            </a:r>
            <a:br>
              <a:rPr lang="pt-BR" sz="4000" dirty="0">
                <a:latin typeface="Verdana" panose="020B0604030504040204" pitchFamily="34" charset="0"/>
                <a:ea typeface="Verdana" panose="020B0604030504040204" pitchFamily="34" charset="0"/>
              </a:rPr>
            </a:br>
            <a:r>
              <a:rPr lang="pt-BR" sz="4000" dirty="0" smtClean="0">
                <a:latin typeface="Verdana" panose="020B0604030504040204" pitchFamily="34" charset="0"/>
                <a:ea typeface="Verdana" panose="020B0604030504040204" pitchFamily="34" charset="0"/>
              </a:rPr>
              <a:t>Custos / Cronograma</a:t>
            </a:r>
            <a:br>
              <a:rPr lang="pt-BR" sz="4000" dirty="0" smtClean="0">
                <a:latin typeface="Verdana" panose="020B0604030504040204" pitchFamily="34" charset="0"/>
                <a:ea typeface="Verdana" panose="020B0604030504040204" pitchFamily="34" charset="0"/>
              </a:rPr>
            </a:br>
            <a:r>
              <a:rPr lang="pt-BR" sz="4000" dirty="0">
                <a:latin typeface="Verdana" panose="020B0604030504040204" pitchFamily="34" charset="0"/>
                <a:ea typeface="Verdana" panose="020B0604030504040204" pitchFamily="34" charset="0"/>
              </a:rPr>
              <a:t/>
            </a:r>
            <a:br>
              <a:rPr lang="pt-BR" sz="4000" dirty="0">
                <a:latin typeface="Verdana" panose="020B0604030504040204" pitchFamily="34" charset="0"/>
                <a:ea typeface="Verdana" panose="020B0604030504040204" pitchFamily="34" charset="0"/>
              </a:rPr>
            </a:br>
            <a:endParaRPr lang="pt-BR" sz="4000" dirty="0">
              <a:latin typeface="Verdana" panose="020B0604030504040204" pitchFamily="34" charset="0"/>
              <a:ea typeface="Verdana" panose="020B0604030504040204" pitchFamily="34" charset="0"/>
            </a:endParaRPr>
          </a:p>
        </p:txBody>
      </p:sp>
      <p:pic>
        <p:nvPicPr>
          <p:cNvPr id="4" name="Imagem 3"/>
          <p:cNvPicPr>
            <a:picLocks noChangeAspect="1"/>
          </p:cNvPicPr>
          <p:nvPr/>
        </p:nvPicPr>
        <p:blipFill>
          <a:blip r:embed="rId2"/>
          <a:stretch>
            <a:fillRect/>
          </a:stretch>
        </p:blipFill>
        <p:spPr>
          <a:xfrm>
            <a:off x="723900" y="137282"/>
            <a:ext cx="1276894" cy="792381"/>
          </a:xfrm>
          <a:prstGeom prst="rect">
            <a:avLst/>
          </a:prstGeom>
        </p:spPr>
      </p:pic>
      <p:pic>
        <p:nvPicPr>
          <p:cNvPr id="5" name="Imagem 4"/>
          <p:cNvPicPr>
            <a:picLocks noChangeAspect="1"/>
          </p:cNvPicPr>
          <p:nvPr/>
        </p:nvPicPr>
        <p:blipFill>
          <a:blip r:embed="rId3"/>
          <a:stretch>
            <a:fillRect/>
          </a:stretch>
        </p:blipFill>
        <p:spPr>
          <a:xfrm>
            <a:off x="8618482" y="137282"/>
            <a:ext cx="2913665" cy="715172"/>
          </a:xfrm>
          <a:prstGeom prst="rect">
            <a:avLst/>
          </a:prstGeom>
        </p:spPr>
      </p:pic>
      <p:pic>
        <p:nvPicPr>
          <p:cNvPr id="6" name="Imagem 5"/>
          <p:cNvPicPr>
            <a:picLocks noChangeAspect="1"/>
          </p:cNvPicPr>
          <p:nvPr/>
        </p:nvPicPr>
        <p:blipFill>
          <a:blip r:embed="rId4"/>
          <a:stretch>
            <a:fillRect/>
          </a:stretch>
        </p:blipFill>
        <p:spPr>
          <a:xfrm>
            <a:off x="424092" y="691538"/>
            <a:ext cx="10925175" cy="476250"/>
          </a:xfrm>
          <a:prstGeom prst="rect">
            <a:avLst/>
          </a:prstGeom>
        </p:spPr>
      </p:pic>
      <p:pic>
        <p:nvPicPr>
          <p:cNvPr id="7" name="Imagem 6"/>
          <p:cNvPicPr>
            <a:picLocks noChangeAspect="1"/>
          </p:cNvPicPr>
          <p:nvPr/>
        </p:nvPicPr>
        <p:blipFill>
          <a:blip r:embed="rId4"/>
          <a:stretch>
            <a:fillRect/>
          </a:stretch>
        </p:blipFill>
        <p:spPr>
          <a:xfrm>
            <a:off x="527957" y="6381750"/>
            <a:ext cx="10925175" cy="476250"/>
          </a:xfrm>
          <a:prstGeom prst="rect">
            <a:avLst/>
          </a:prstGeom>
        </p:spPr>
      </p:pic>
    </p:spTree>
    <p:extLst>
      <p:ext uri="{BB962C8B-B14F-4D97-AF65-F5344CB8AC3E}">
        <p14:creationId xmlns:p14="http://schemas.microsoft.com/office/powerpoint/2010/main" val="18109775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stretch>
            <a:fillRect/>
          </a:stretch>
        </p:blipFill>
        <p:spPr>
          <a:xfrm>
            <a:off x="723900" y="137282"/>
            <a:ext cx="1276894" cy="792381"/>
          </a:xfrm>
          <a:prstGeom prst="rect">
            <a:avLst/>
          </a:prstGeom>
        </p:spPr>
      </p:pic>
      <p:pic>
        <p:nvPicPr>
          <p:cNvPr id="5" name="Imagem 4"/>
          <p:cNvPicPr>
            <a:picLocks noChangeAspect="1"/>
          </p:cNvPicPr>
          <p:nvPr/>
        </p:nvPicPr>
        <p:blipFill>
          <a:blip r:embed="rId3"/>
          <a:stretch>
            <a:fillRect/>
          </a:stretch>
        </p:blipFill>
        <p:spPr>
          <a:xfrm>
            <a:off x="8618482" y="137282"/>
            <a:ext cx="2913665" cy="715172"/>
          </a:xfrm>
          <a:prstGeom prst="rect">
            <a:avLst/>
          </a:prstGeom>
        </p:spPr>
      </p:pic>
      <p:pic>
        <p:nvPicPr>
          <p:cNvPr id="6" name="Imagem 5"/>
          <p:cNvPicPr>
            <a:picLocks noChangeAspect="1"/>
          </p:cNvPicPr>
          <p:nvPr/>
        </p:nvPicPr>
        <p:blipFill>
          <a:blip r:embed="rId4"/>
          <a:stretch>
            <a:fillRect/>
          </a:stretch>
        </p:blipFill>
        <p:spPr>
          <a:xfrm>
            <a:off x="723900" y="889110"/>
            <a:ext cx="10925175" cy="476250"/>
          </a:xfrm>
          <a:prstGeom prst="rect">
            <a:avLst/>
          </a:prstGeom>
        </p:spPr>
      </p:pic>
      <p:pic>
        <p:nvPicPr>
          <p:cNvPr id="7" name="Imagem 6"/>
          <p:cNvPicPr>
            <a:picLocks noChangeAspect="1"/>
          </p:cNvPicPr>
          <p:nvPr/>
        </p:nvPicPr>
        <p:blipFill>
          <a:blip r:embed="rId4"/>
          <a:stretch>
            <a:fillRect/>
          </a:stretch>
        </p:blipFill>
        <p:spPr>
          <a:xfrm>
            <a:off x="736010" y="6257944"/>
            <a:ext cx="10925175" cy="476250"/>
          </a:xfrm>
          <a:prstGeom prst="rect">
            <a:avLst/>
          </a:prstGeom>
        </p:spPr>
      </p:pic>
      <p:sp>
        <p:nvSpPr>
          <p:cNvPr id="8" name="Título 7"/>
          <p:cNvSpPr>
            <a:spLocks noGrp="1"/>
          </p:cNvSpPr>
          <p:nvPr>
            <p:ph type="ctrTitle"/>
          </p:nvPr>
        </p:nvSpPr>
        <p:spPr>
          <a:xfrm>
            <a:off x="618309" y="1759131"/>
            <a:ext cx="11042876" cy="1759131"/>
          </a:xfrm>
        </p:spPr>
        <p:txBody>
          <a:bodyPr/>
          <a:lstStyle/>
          <a:p>
            <a:r>
              <a:rPr lang="pt-BR" dirty="0" smtClean="0">
                <a:latin typeface="Verdana" panose="020B0604030504040204" pitchFamily="34" charset="0"/>
                <a:ea typeface="Verdana" panose="020B0604030504040204" pitchFamily="34" charset="0"/>
              </a:rPr>
              <a:t>Gestão da Operação Urbana</a:t>
            </a:r>
            <a:endParaRPr lang="pt-BR"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1092306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stretch>
            <a:fillRect/>
          </a:stretch>
        </p:blipFill>
        <p:spPr>
          <a:xfrm>
            <a:off x="723900" y="137282"/>
            <a:ext cx="1276894" cy="792381"/>
          </a:xfrm>
          <a:prstGeom prst="rect">
            <a:avLst/>
          </a:prstGeom>
        </p:spPr>
      </p:pic>
      <p:pic>
        <p:nvPicPr>
          <p:cNvPr id="5" name="Imagem 4"/>
          <p:cNvPicPr>
            <a:picLocks noChangeAspect="1"/>
          </p:cNvPicPr>
          <p:nvPr/>
        </p:nvPicPr>
        <p:blipFill>
          <a:blip r:embed="rId3"/>
          <a:stretch>
            <a:fillRect/>
          </a:stretch>
        </p:blipFill>
        <p:spPr>
          <a:xfrm>
            <a:off x="8618482" y="137282"/>
            <a:ext cx="2913665" cy="715172"/>
          </a:xfrm>
          <a:prstGeom prst="rect">
            <a:avLst/>
          </a:prstGeom>
        </p:spPr>
      </p:pic>
      <p:pic>
        <p:nvPicPr>
          <p:cNvPr id="6" name="Imagem 5"/>
          <p:cNvPicPr>
            <a:picLocks noChangeAspect="1"/>
          </p:cNvPicPr>
          <p:nvPr/>
        </p:nvPicPr>
        <p:blipFill>
          <a:blip r:embed="rId4"/>
          <a:stretch>
            <a:fillRect/>
          </a:stretch>
        </p:blipFill>
        <p:spPr>
          <a:xfrm>
            <a:off x="723900" y="889110"/>
            <a:ext cx="10925175" cy="476250"/>
          </a:xfrm>
          <a:prstGeom prst="rect">
            <a:avLst/>
          </a:prstGeom>
        </p:spPr>
      </p:pic>
      <p:pic>
        <p:nvPicPr>
          <p:cNvPr id="7" name="Imagem 6"/>
          <p:cNvPicPr>
            <a:picLocks noChangeAspect="1"/>
          </p:cNvPicPr>
          <p:nvPr/>
        </p:nvPicPr>
        <p:blipFill>
          <a:blip r:embed="rId4"/>
          <a:stretch>
            <a:fillRect/>
          </a:stretch>
        </p:blipFill>
        <p:spPr>
          <a:xfrm>
            <a:off x="736010" y="6257944"/>
            <a:ext cx="10925175" cy="476250"/>
          </a:xfrm>
          <a:prstGeom prst="rect">
            <a:avLst/>
          </a:prstGeom>
        </p:spPr>
      </p:pic>
      <p:sp>
        <p:nvSpPr>
          <p:cNvPr id="8" name="Título 7"/>
          <p:cNvSpPr>
            <a:spLocks noGrp="1"/>
          </p:cNvSpPr>
          <p:nvPr>
            <p:ph type="ctrTitle"/>
          </p:nvPr>
        </p:nvSpPr>
        <p:spPr>
          <a:xfrm>
            <a:off x="966651" y="2185851"/>
            <a:ext cx="10565496" cy="1324111"/>
          </a:xfrm>
        </p:spPr>
        <p:txBody>
          <a:bodyPr/>
          <a:lstStyle/>
          <a:p>
            <a:r>
              <a:rPr lang="pt-BR" dirty="0" smtClean="0">
                <a:latin typeface="Verdana" panose="020B0604030504040204" pitchFamily="34" charset="0"/>
                <a:ea typeface="Verdana" panose="020B0604030504040204" pitchFamily="34" charset="0"/>
              </a:rPr>
              <a:t>Representantes</a:t>
            </a:r>
            <a:endParaRPr lang="pt-BR"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0818470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stretch>
            <a:fillRect/>
          </a:stretch>
        </p:blipFill>
        <p:spPr>
          <a:xfrm>
            <a:off x="723900" y="137282"/>
            <a:ext cx="1276894" cy="792381"/>
          </a:xfrm>
          <a:prstGeom prst="rect">
            <a:avLst/>
          </a:prstGeom>
        </p:spPr>
      </p:pic>
      <p:pic>
        <p:nvPicPr>
          <p:cNvPr id="5" name="Imagem 4"/>
          <p:cNvPicPr>
            <a:picLocks noChangeAspect="1"/>
          </p:cNvPicPr>
          <p:nvPr/>
        </p:nvPicPr>
        <p:blipFill>
          <a:blip r:embed="rId3"/>
          <a:stretch>
            <a:fillRect/>
          </a:stretch>
        </p:blipFill>
        <p:spPr>
          <a:xfrm>
            <a:off x="8618482" y="137282"/>
            <a:ext cx="2913665" cy="715172"/>
          </a:xfrm>
          <a:prstGeom prst="rect">
            <a:avLst/>
          </a:prstGeom>
        </p:spPr>
      </p:pic>
      <p:pic>
        <p:nvPicPr>
          <p:cNvPr id="6" name="Imagem 5"/>
          <p:cNvPicPr>
            <a:picLocks noChangeAspect="1"/>
          </p:cNvPicPr>
          <p:nvPr/>
        </p:nvPicPr>
        <p:blipFill>
          <a:blip r:embed="rId4"/>
          <a:stretch>
            <a:fillRect/>
          </a:stretch>
        </p:blipFill>
        <p:spPr>
          <a:xfrm>
            <a:off x="723900" y="889110"/>
            <a:ext cx="10925175" cy="476250"/>
          </a:xfrm>
          <a:prstGeom prst="rect">
            <a:avLst/>
          </a:prstGeom>
        </p:spPr>
      </p:pic>
      <p:pic>
        <p:nvPicPr>
          <p:cNvPr id="7" name="Imagem 6"/>
          <p:cNvPicPr>
            <a:picLocks noChangeAspect="1"/>
          </p:cNvPicPr>
          <p:nvPr/>
        </p:nvPicPr>
        <p:blipFill>
          <a:blip r:embed="rId4"/>
          <a:stretch>
            <a:fillRect/>
          </a:stretch>
        </p:blipFill>
        <p:spPr>
          <a:xfrm>
            <a:off x="736010" y="6257944"/>
            <a:ext cx="10925175" cy="476250"/>
          </a:xfrm>
          <a:prstGeom prst="rect">
            <a:avLst/>
          </a:prstGeom>
        </p:spPr>
      </p:pic>
      <p:sp>
        <p:nvSpPr>
          <p:cNvPr id="8" name="Título 7"/>
          <p:cNvSpPr>
            <a:spLocks noGrp="1"/>
          </p:cNvSpPr>
          <p:nvPr>
            <p:ph type="ctrTitle"/>
          </p:nvPr>
        </p:nvSpPr>
        <p:spPr>
          <a:xfrm>
            <a:off x="736010" y="1142597"/>
            <a:ext cx="9861914" cy="5767130"/>
          </a:xfrm>
        </p:spPr>
        <p:txBody>
          <a:bodyPr>
            <a:noAutofit/>
          </a:bodyPr>
          <a:lstStyle/>
          <a:p>
            <a:pPr algn="l">
              <a:lnSpc>
                <a:spcPct val="100000"/>
              </a:lnSpc>
            </a:pPr>
            <a:r>
              <a:rPr lang="pt-BR" sz="2000" dirty="0">
                <a:latin typeface="Verdana" panose="020B0604030504040204" pitchFamily="34" charset="0"/>
                <a:ea typeface="Verdana" panose="020B0604030504040204" pitchFamily="34" charset="0"/>
              </a:rPr>
              <a:t>Secretaria Municipal de Urbanismo e Licenciamento </a:t>
            </a:r>
            <a:r>
              <a:rPr lang="pt-BR" sz="2000" dirty="0" smtClean="0">
                <a:latin typeface="Verdana" panose="020B0604030504040204" pitchFamily="34" charset="0"/>
                <a:ea typeface="Verdana" panose="020B0604030504040204" pitchFamily="34" charset="0"/>
              </a:rPr>
              <a:t>– SMUL</a:t>
            </a:r>
            <a:br>
              <a:rPr lang="pt-BR" sz="2000" dirty="0" smtClean="0">
                <a:latin typeface="Verdana" panose="020B0604030504040204" pitchFamily="34" charset="0"/>
                <a:ea typeface="Verdana" panose="020B0604030504040204" pitchFamily="34" charset="0"/>
              </a:rPr>
            </a:br>
            <a:r>
              <a:rPr lang="pt-BR" sz="2000" dirty="0">
                <a:latin typeface="Verdana" panose="020B0604030504040204" pitchFamily="34" charset="0"/>
                <a:ea typeface="Verdana" panose="020B0604030504040204" pitchFamily="34" charset="0"/>
              </a:rPr>
              <a:t>São Paulo </a:t>
            </a:r>
            <a:r>
              <a:rPr lang="pt-BR" sz="2000" dirty="0" smtClean="0">
                <a:latin typeface="Verdana" panose="020B0604030504040204" pitchFamily="34" charset="0"/>
                <a:ea typeface="Verdana" panose="020B0604030504040204" pitchFamily="34" charset="0"/>
              </a:rPr>
              <a:t>Urbanismo</a:t>
            </a:r>
            <a:br>
              <a:rPr lang="pt-BR" sz="2000" dirty="0" smtClean="0">
                <a:latin typeface="Verdana" panose="020B0604030504040204" pitchFamily="34" charset="0"/>
                <a:ea typeface="Verdana" panose="020B0604030504040204" pitchFamily="34" charset="0"/>
              </a:rPr>
            </a:br>
            <a:r>
              <a:rPr lang="pt-BR" sz="2000" dirty="0">
                <a:latin typeface="Verdana" panose="020B0604030504040204" pitchFamily="34" charset="0"/>
                <a:ea typeface="Verdana" panose="020B0604030504040204" pitchFamily="34" charset="0"/>
              </a:rPr>
              <a:t>Secretaria Municipal de Infraestrutura Urbana e Obras </a:t>
            </a:r>
            <a:r>
              <a:rPr lang="pt-BR" sz="2000" dirty="0" smtClean="0">
                <a:latin typeface="Verdana" panose="020B0604030504040204" pitchFamily="34" charset="0"/>
                <a:ea typeface="Verdana" panose="020B0604030504040204" pitchFamily="34" charset="0"/>
              </a:rPr>
              <a:t>– SIURB</a:t>
            </a:r>
            <a:br>
              <a:rPr lang="pt-BR" sz="2000" dirty="0" smtClean="0">
                <a:latin typeface="Verdana" panose="020B0604030504040204" pitchFamily="34" charset="0"/>
                <a:ea typeface="Verdana" panose="020B0604030504040204" pitchFamily="34" charset="0"/>
              </a:rPr>
            </a:br>
            <a:r>
              <a:rPr lang="pt-BR" sz="2000" dirty="0" smtClean="0">
                <a:latin typeface="Verdana" panose="020B0604030504040204" pitchFamily="34" charset="0"/>
                <a:ea typeface="Verdana" panose="020B0604030504040204" pitchFamily="34" charset="0"/>
              </a:rPr>
              <a:t>Secretaria </a:t>
            </a:r>
            <a:r>
              <a:rPr lang="pt-BR" sz="2000" dirty="0">
                <a:latin typeface="Verdana" panose="020B0604030504040204" pitchFamily="34" charset="0"/>
                <a:ea typeface="Verdana" panose="020B0604030504040204" pitchFamily="34" charset="0"/>
              </a:rPr>
              <a:t>Municipal de Mobilidade e Transportes </a:t>
            </a:r>
            <a:r>
              <a:rPr lang="pt-BR" sz="2000" dirty="0" smtClean="0">
                <a:latin typeface="Verdana" panose="020B0604030504040204" pitchFamily="34" charset="0"/>
                <a:ea typeface="Verdana" panose="020B0604030504040204" pitchFamily="34" charset="0"/>
              </a:rPr>
              <a:t>– SMT</a:t>
            </a:r>
            <a:br>
              <a:rPr lang="pt-BR" sz="2000" dirty="0" smtClean="0">
                <a:latin typeface="Verdana" panose="020B0604030504040204" pitchFamily="34" charset="0"/>
                <a:ea typeface="Verdana" panose="020B0604030504040204" pitchFamily="34" charset="0"/>
              </a:rPr>
            </a:br>
            <a:r>
              <a:rPr lang="pt-BR" sz="2000" dirty="0">
                <a:latin typeface="Verdana" panose="020B0604030504040204" pitchFamily="34" charset="0"/>
                <a:ea typeface="Verdana" panose="020B0604030504040204" pitchFamily="34" charset="0"/>
              </a:rPr>
              <a:t>Secretaria Municipal de Habitação </a:t>
            </a:r>
            <a:r>
              <a:rPr lang="pt-BR" sz="2000" dirty="0" smtClean="0">
                <a:latin typeface="Verdana" panose="020B0604030504040204" pitchFamily="34" charset="0"/>
                <a:ea typeface="Verdana" panose="020B0604030504040204" pitchFamily="34" charset="0"/>
              </a:rPr>
              <a:t>– SEHAB</a:t>
            </a:r>
            <a:br>
              <a:rPr lang="pt-BR" sz="2000" dirty="0" smtClean="0">
                <a:latin typeface="Verdana" panose="020B0604030504040204" pitchFamily="34" charset="0"/>
                <a:ea typeface="Verdana" panose="020B0604030504040204" pitchFamily="34" charset="0"/>
              </a:rPr>
            </a:br>
            <a:r>
              <a:rPr lang="pt-BR" sz="2000" dirty="0">
                <a:latin typeface="Verdana" panose="020B0604030504040204" pitchFamily="34" charset="0"/>
                <a:ea typeface="Verdana" panose="020B0604030504040204" pitchFamily="34" charset="0"/>
              </a:rPr>
              <a:t>Secretaria Municipal do Verde e Meio Ambiente </a:t>
            </a:r>
            <a:r>
              <a:rPr lang="pt-BR" sz="2000" dirty="0" smtClean="0">
                <a:latin typeface="Verdana" panose="020B0604030504040204" pitchFamily="34" charset="0"/>
                <a:ea typeface="Verdana" panose="020B0604030504040204" pitchFamily="34" charset="0"/>
              </a:rPr>
              <a:t>– SVMA</a:t>
            </a:r>
            <a:br>
              <a:rPr lang="pt-BR" sz="2000" dirty="0" smtClean="0">
                <a:latin typeface="Verdana" panose="020B0604030504040204" pitchFamily="34" charset="0"/>
                <a:ea typeface="Verdana" panose="020B0604030504040204" pitchFamily="34" charset="0"/>
              </a:rPr>
            </a:br>
            <a:r>
              <a:rPr lang="pt-BR" sz="2000" dirty="0">
                <a:latin typeface="Verdana" panose="020B0604030504040204" pitchFamily="34" charset="0"/>
                <a:ea typeface="Verdana" panose="020B0604030504040204" pitchFamily="34" charset="0"/>
              </a:rPr>
              <a:t>Secretaria Municipal das Subprefeituras </a:t>
            </a:r>
            <a:r>
              <a:rPr lang="pt-BR" sz="2000" dirty="0" smtClean="0">
                <a:latin typeface="Verdana" panose="020B0604030504040204" pitchFamily="34" charset="0"/>
                <a:ea typeface="Verdana" panose="020B0604030504040204" pitchFamily="34" charset="0"/>
              </a:rPr>
              <a:t>– SMSUB</a:t>
            </a:r>
            <a:br>
              <a:rPr lang="pt-BR" sz="2000" dirty="0" smtClean="0">
                <a:latin typeface="Verdana" panose="020B0604030504040204" pitchFamily="34" charset="0"/>
                <a:ea typeface="Verdana" panose="020B0604030504040204" pitchFamily="34" charset="0"/>
              </a:rPr>
            </a:br>
            <a:r>
              <a:rPr lang="pt-BR" sz="2000" dirty="0">
                <a:latin typeface="Verdana" panose="020B0604030504040204" pitchFamily="34" charset="0"/>
                <a:ea typeface="Verdana" panose="020B0604030504040204" pitchFamily="34" charset="0"/>
              </a:rPr>
              <a:t>Secretaria Municipal da Fazenda </a:t>
            </a:r>
            <a:r>
              <a:rPr lang="pt-BR" sz="2000" dirty="0" smtClean="0">
                <a:latin typeface="Verdana" panose="020B0604030504040204" pitchFamily="34" charset="0"/>
                <a:ea typeface="Verdana" panose="020B0604030504040204" pitchFamily="34" charset="0"/>
              </a:rPr>
              <a:t>– SF</a:t>
            </a:r>
            <a:br>
              <a:rPr lang="pt-BR" sz="2000" dirty="0" smtClean="0">
                <a:latin typeface="Verdana" panose="020B0604030504040204" pitchFamily="34" charset="0"/>
                <a:ea typeface="Verdana" panose="020B0604030504040204" pitchFamily="34" charset="0"/>
              </a:rPr>
            </a:br>
            <a:r>
              <a:rPr lang="pt-BR" sz="2000" dirty="0">
                <a:latin typeface="Verdana" panose="020B0604030504040204" pitchFamily="34" charset="0"/>
                <a:ea typeface="Verdana" panose="020B0604030504040204" pitchFamily="34" charset="0"/>
              </a:rPr>
              <a:t>São Paulo </a:t>
            </a:r>
            <a:r>
              <a:rPr lang="pt-BR" sz="2000" dirty="0" smtClean="0">
                <a:latin typeface="Verdana" panose="020B0604030504040204" pitchFamily="34" charset="0"/>
                <a:ea typeface="Verdana" panose="020B0604030504040204" pitchFamily="34" charset="0"/>
              </a:rPr>
              <a:t>Obras</a:t>
            </a:r>
            <a:br>
              <a:rPr lang="pt-BR" sz="2000" dirty="0" smtClean="0">
                <a:latin typeface="Verdana" panose="020B0604030504040204" pitchFamily="34" charset="0"/>
                <a:ea typeface="Verdana" panose="020B0604030504040204" pitchFamily="34" charset="0"/>
              </a:rPr>
            </a:br>
            <a:r>
              <a:rPr lang="pt-BR" sz="2000" dirty="0" smtClean="0">
                <a:latin typeface="Verdana" panose="020B0604030504040204" pitchFamily="34" charset="0"/>
                <a:ea typeface="Verdana" panose="020B0604030504040204" pitchFamily="34" charset="0"/>
              </a:rPr>
              <a:t>Instituto </a:t>
            </a:r>
            <a:r>
              <a:rPr lang="pt-BR" sz="2000" dirty="0" err="1">
                <a:latin typeface="Verdana" panose="020B0604030504040204" pitchFamily="34" charset="0"/>
                <a:ea typeface="Verdana" panose="020B0604030504040204" pitchFamily="34" charset="0"/>
              </a:rPr>
              <a:t>Rogacionista</a:t>
            </a:r>
            <a:r>
              <a:rPr lang="pt-BR" sz="2000" dirty="0">
                <a:latin typeface="Verdana" panose="020B0604030504040204" pitchFamily="34" charset="0"/>
                <a:ea typeface="Verdana" panose="020B0604030504040204" pitchFamily="34" charset="0"/>
              </a:rPr>
              <a:t> Santo </a:t>
            </a:r>
            <a:r>
              <a:rPr lang="pt-BR" sz="2000" dirty="0" err="1" smtClean="0">
                <a:latin typeface="Verdana" panose="020B0604030504040204" pitchFamily="34" charset="0"/>
                <a:ea typeface="Verdana" panose="020B0604030504040204" pitchFamily="34" charset="0"/>
              </a:rPr>
              <a:t>Anibal</a:t>
            </a:r>
            <a:r>
              <a:rPr lang="pt-BR" sz="2000" dirty="0" smtClean="0">
                <a:latin typeface="Verdana" panose="020B0604030504040204" pitchFamily="34" charset="0"/>
                <a:ea typeface="Verdana" panose="020B0604030504040204" pitchFamily="34" charset="0"/>
              </a:rPr>
              <a:t/>
            </a:r>
            <a:br>
              <a:rPr lang="pt-BR" sz="2000" dirty="0" smtClean="0">
                <a:latin typeface="Verdana" panose="020B0604030504040204" pitchFamily="34" charset="0"/>
                <a:ea typeface="Verdana" panose="020B0604030504040204" pitchFamily="34" charset="0"/>
              </a:rPr>
            </a:br>
            <a:r>
              <a:rPr lang="pt-BR" sz="2000" dirty="0">
                <a:latin typeface="Verdana" panose="020B0604030504040204" pitchFamily="34" charset="0"/>
                <a:ea typeface="Verdana" panose="020B0604030504040204" pitchFamily="34" charset="0"/>
              </a:rPr>
              <a:t>Faculdade de Arquitetura e Urbanismo  de São Paulo - </a:t>
            </a:r>
            <a:r>
              <a:rPr lang="pt-BR" sz="2000" dirty="0" smtClean="0">
                <a:latin typeface="Verdana" panose="020B0604030504040204" pitchFamily="34" charset="0"/>
                <a:ea typeface="Verdana" panose="020B0604030504040204" pitchFamily="34" charset="0"/>
              </a:rPr>
              <a:t>FAU/USP</a:t>
            </a:r>
            <a:br>
              <a:rPr lang="pt-BR" sz="2000" dirty="0" smtClean="0">
                <a:latin typeface="Verdana" panose="020B0604030504040204" pitchFamily="34" charset="0"/>
                <a:ea typeface="Verdana" panose="020B0604030504040204" pitchFamily="34" charset="0"/>
              </a:rPr>
            </a:br>
            <a:r>
              <a:rPr lang="pt-BR" sz="2000" dirty="0">
                <a:latin typeface="Verdana" panose="020B0604030504040204" pitchFamily="34" charset="0"/>
                <a:ea typeface="Verdana" panose="020B0604030504040204" pitchFamily="34" charset="0"/>
              </a:rPr>
              <a:t>Associação Comercial de São Paulo </a:t>
            </a:r>
            <a:r>
              <a:rPr lang="pt-BR" sz="2000" dirty="0" smtClean="0">
                <a:latin typeface="Verdana" panose="020B0604030504040204" pitchFamily="34" charset="0"/>
                <a:ea typeface="Verdana" panose="020B0604030504040204" pitchFamily="34" charset="0"/>
              </a:rPr>
              <a:t>– ACSP</a:t>
            </a:r>
            <a:br>
              <a:rPr lang="pt-BR" sz="2000" dirty="0" smtClean="0">
                <a:latin typeface="Verdana" panose="020B0604030504040204" pitchFamily="34" charset="0"/>
                <a:ea typeface="Verdana" panose="020B0604030504040204" pitchFamily="34" charset="0"/>
              </a:rPr>
            </a:br>
            <a:r>
              <a:rPr lang="pt-BR" sz="2000" dirty="0">
                <a:latin typeface="Verdana" panose="020B0604030504040204" pitchFamily="34" charset="0"/>
                <a:ea typeface="Verdana" panose="020B0604030504040204" pitchFamily="34" charset="0"/>
              </a:rPr>
              <a:t>SECOVI - Sindicato das Empresas de Compra, </a:t>
            </a:r>
            <a:r>
              <a:rPr lang="pt-BR" sz="2000" dirty="0" err="1" smtClean="0">
                <a:latin typeface="Verdana" panose="020B0604030504040204" pitchFamily="34" charset="0"/>
                <a:ea typeface="Verdana" panose="020B0604030504040204" pitchFamily="34" charset="0"/>
              </a:rPr>
              <a:t>Venda,Locação</a:t>
            </a:r>
            <a:r>
              <a:rPr lang="pt-BR" sz="2000" dirty="0" smtClean="0">
                <a:latin typeface="Verdana" panose="020B0604030504040204" pitchFamily="34" charset="0"/>
                <a:ea typeface="Verdana" panose="020B0604030504040204" pitchFamily="34" charset="0"/>
              </a:rPr>
              <a:t> e Administração </a:t>
            </a:r>
            <a:r>
              <a:rPr lang="pt-BR" sz="2000" dirty="0">
                <a:latin typeface="Verdana" panose="020B0604030504040204" pitchFamily="34" charset="0"/>
                <a:ea typeface="Verdana" panose="020B0604030504040204" pitchFamily="34" charset="0"/>
              </a:rPr>
              <a:t>de Imóveis de São </a:t>
            </a:r>
            <a:r>
              <a:rPr lang="pt-BR" sz="2000" dirty="0" smtClean="0">
                <a:latin typeface="Verdana" panose="020B0604030504040204" pitchFamily="34" charset="0"/>
                <a:ea typeface="Verdana" panose="020B0604030504040204" pitchFamily="34" charset="0"/>
              </a:rPr>
              <a:t>Paulo</a:t>
            </a:r>
            <a:br>
              <a:rPr lang="pt-BR" sz="2000" dirty="0" smtClean="0">
                <a:latin typeface="Verdana" panose="020B0604030504040204" pitchFamily="34" charset="0"/>
                <a:ea typeface="Verdana" panose="020B0604030504040204" pitchFamily="34" charset="0"/>
              </a:rPr>
            </a:br>
            <a:r>
              <a:rPr lang="pt-BR" sz="2000" dirty="0">
                <a:latin typeface="Verdana" panose="020B0604030504040204" pitchFamily="34" charset="0"/>
                <a:ea typeface="Verdana" panose="020B0604030504040204" pitchFamily="34" charset="0"/>
              </a:rPr>
              <a:t>Associação dos Trabalhadores Sem Terra da Zona </a:t>
            </a:r>
            <a:r>
              <a:rPr lang="pt-BR" sz="2000" dirty="0" smtClean="0">
                <a:latin typeface="Verdana" panose="020B0604030504040204" pitchFamily="34" charset="0"/>
                <a:ea typeface="Verdana" panose="020B0604030504040204" pitchFamily="34" charset="0"/>
              </a:rPr>
              <a:t>Oeste</a:t>
            </a:r>
            <a:br>
              <a:rPr lang="pt-BR" sz="2000" dirty="0" smtClean="0">
                <a:latin typeface="Verdana" panose="020B0604030504040204" pitchFamily="34" charset="0"/>
                <a:ea typeface="Verdana" panose="020B0604030504040204" pitchFamily="34" charset="0"/>
              </a:rPr>
            </a:br>
            <a:r>
              <a:rPr lang="pt-BR" sz="2000" dirty="0">
                <a:latin typeface="Verdana" panose="020B0604030504040204" pitchFamily="34" charset="0"/>
                <a:ea typeface="Verdana" panose="020B0604030504040204" pitchFamily="34" charset="0"/>
              </a:rPr>
              <a:t>Moradores ou Trabalhadores do Perímetro da Operação </a:t>
            </a:r>
            <a:r>
              <a:rPr lang="pt-BR" sz="2000" dirty="0" smtClean="0">
                <a:latin typeface="Verdana" panose="020B0604030504040204" pitchFamily="34" charset="0"/>
                <a:ea typeface="Verdana" panose="020B0604030504040204" pitchFamily="34" charset="0"/>
              </a:rPr>
              <a:t>Urbana</a:t>
            </a:r>
            <a:br>
              <a:rPr lang="pt-BR" sz="2000" dirty="0" smtClean="0">
                <a:latin typeface="Verdana" panose="020B0604030504040204" pitchFamily="34" charset="0"/>
                <a:ea typeface="Verdana" panose="020B0604030504040204" pitchFamily="34" charset="0"/>
              </a:rPr>
            </a:br>
            <a:r>
              <a:rPr lang="pt-BR" sz="2000" dirty="0">
                <a:latin typeface="Verdana" panose="020B0604030504040204" pitchFamily="34" charset="0"/>
                <a:ea typeface="Verdana" panose="020B0604030504040204" pitchFamily="34" charset="0"/>
              </a:rPr>
              <a:t>Moradores ou Trabalhadores do Perímetro Expandido da Operação </a:t>
            </a:r>
            <a:r>
              <a:rPr lang="pt-BR" sz="2000" dirty="0" smtClean="0">
                <a:latin typeface="Verdana" panose="020B0604030504040204" pitchFamily="34" charset="0"/>
                <a:ea typeface="Verdana" panose="020B0604030504040204" pitchFamily="34" charset="0"/>
              </a:rPr>
              <a:t>Urbana</a:t>
            </a:r>
            <a:r>
              <a:rPr lang="pt-BR" sz="1600" dirty="0" smtClean="0">
                <a:latin typeface="Verdana" panose="020B0604030504040204" pitchFamily="34" charset="0"/>
                <a:ea typeface="Verdana" panose="020B0604030504040204" pitchFamily="34" charset="0"/>
              </a:rPr>
              <a:t/>
            </a:r>
            <a:br>
              <a:rPr lang="pt-BR" sz="1600" dirty="0" smtClean="0">
                <a:latin typeface="Verdana" panose="020B0604030504040204" pitchFamily="34" charset="0"/>
                <a:ea typeface="Verdana" panose="020B0604030504040204" pitchFamily="34" charset="0"/>
              </a:rPr>
            </a:br>
            <a:r>
              <a:rPr lang="pt-BR" sz="1600" dirty="0" smtClean="0">
                <a:latin typeface="Verdana" panose="020B0604030504040204" pitchFamily="34" charset="0"/>
                <a:ea typeface="Verdana" panose="020B0604030504040204" pitchFamily="34" charset="0"/>
              </a:rPr>
              <a:t/>
            </a:r>
            <a:br>
              <a:rPr lang="pt-BR" sz="1600" dirty="0" smtClean="0">
                <a:latin typeface="Verdana" panose="020B0604030504040204" pitchFamily="34" charset="0"/>
                <a:ea typeface="Verdana" panose="020B0604030504040204" pitchFamily="34" charset="0"/>
              </a:rPr>
            </a:br>
            <a:endParaRPr lang="pt-BR" sz="16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2058730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stretch>
            <a:fillRect/>
          </a:stretch>
        </p:blipFill>
        <p:spPr>
          <a:xfrm>
            <a:off x="723900" y="137282"/>
            <a:ext cx="1276894" cy="792381"/>
          </a:xfrm>
          <a:prstGeom prst="rect">
            <a:avLst/>
          </a:prstGeom>
        </p:spPr>
      </p:pic>
      <p:pic>
        <p:nvPicPr>
          <p:cNvPr id="5" name="Imagem 4"/>
          <p:cNvPicPr>
            <a:picLocks noChangeAspect="1"/>
          </p:cNvPicPr>
          <p:nvPr/>
        </p:nvPicPr>
        <p:blipFill>
          <a:blip r:embed="rId3"/>
          <a:stretch>
            <a:fillRect/>
          </a:stretch>
        </p:blipFill>
        <p:spPr>
          <a:xfrm>
            <a:off x="8618482" y="137282"/>
            <a:ext cx="2913665" cy="715172"/>
          </a:xfrm>
          <a:prstGeom prst="rect">
            <a:avLst/>
          </a:prstGeom>
        </p:spPr>
      </p:pic>
      <p:pic>
        <p:nvPicPr>
          <p:cNvPr id="6" name="Imagem 5"/>
          <p:cNvPicPr>
            <a:picLocks noChangeAspect="1"/>
          </p:cNvPicPr>
          <p:nvPr/>
        </p:nvPicPr>
        <p:blipFill>
          <a:blip r:embed="rId4"/>
          <a:stretch>
            <a:fillRect/>
          </a:stretch>
        </p:blipFill>
        <p:spPr>
          <a:xfrm>
            <a:off x="723900" y="889110"/>
            <a:ext cx="10925175" cy="476250"/>
          </a:xfrm>
          <a:prstGeom prst="rect">
            <a:avLst/>
          </a:prstGeom>
        </p:spPr>
      </p:pic>
      <p:pic>
        <p:nvPicPr>
          <p:cNvPr id="7" name="Imagem 6"/>
          <p:cNvPicPr>
            <a:picLocks noChangeAspect="1"/>
          </p:cNvPicPr>
          <p:nvPr/>
        </p:nvPicPr>
        <p:blipFill>
          <a:blip r:embed="rId4"/>
          <a:stretch>
            <a:fillRect/>
          </a:stretch>
        </p:blipFill>
        <p:spPr>
          <a:xfrm>
            <a:off x="736010" y="6257944"/>
            <a:ext cx="10925175" cy="476250"/>
          </a:xfrm>
          <a:prstGeom prst="rect">
            <a:avLst/>
          </a:prstGeom>
        </p:spPr>
      </p:pic>
      <p:pic>
        <p:nvPicPr>
          <p:cNvPr id="9" name="Imagem 8"/>
          <p:cNvPicPr>
            <a:picLocks noChangeAspect="1"/>
          </p:cNvPicPr>
          <p:nvPr/>
        </p:nvPicPr>
        <p:blipFill>
          <a:blip r:embed="rId5"/>
          <a:stretch>
            <a:fillRect/>
          </a:stretch>
        </p:blipFill>
        <p:spPr>
          <a:xfrm>
            <a:off x="736010" y="1488372"/>
            <a:ext cx="10706100" cy="4333875"/>
          </a:xfrm>
          <a:prstGeom prst="rect">
            <a:avLst/>
          </a:prstGeom>
        </p:spPr>
      </p:pic>
    </p:spTree>
    <p:extLst>
      <p:ext uri="{BB962C8B-B14F-4D97-AF65-F5344CB8AC3E}">
        <p14:creationId xmlns:p14="http://schemas.microsoft.com/office/powerpoint/2010/main" val="726969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stretch>
            <a:fillRect/>
          </a:stretch>
        </p:blipFill>
        <p:spPr>
          <a:xfrm>
            <a:off x="723900" y="137282"/>
            <a:ext cx="1276894" cy="792381"/>
          </a:xfrm>
          <a:prstGeom prst="rect">
            <a:avLst/>
          </a:prstGeom>
        </p:spPr>
      </p:pic>
      <p:pic>
        <p:nvPicPr>
          <p:cNvPr id="5" name="Imagem 4"/>
          <p:cNvPicPr>
            <a:picLocks noChangeAspect="1"/>
          </p:cNvPicPr>
          <p:nvPr/>
        </p:nvPicPr>
        <p:blipFill>
          <a:blip r:embed="rId3"/>
          <a:stretch>
            <a:fillRect/>
          </a:stretch>
        </p:blipFill>
        <p:spPr>
          <a:xfrm>
            <a:off x="8618482" y="137282"/>
            <a:ext cx="2913665" cy="715172"/>
          </a:xfrm>
          <a:prstGeom prst="rect">
            <a:avLst/>
          </a:prstGeom>
        </p:spPr>
      </p:pic>
      <p:pic>
        <p:nvPicPr>
          <p:cNvPr id="6" name="Imagem 5"/>
          <p:cNvPicPr>
            <a:picLocks noChangeAspect="1"/>
          </p:cNvPicPr>
          <p:nvPr/>
        </p:nvPicPr>
        <p:blipFill>
          <a:blip r:embed="rId4"/>
          <a:stretch>
            <a:fillRect/>
          </a:stretch>
        </p:blipFill>
        <p:spPr>
          <a:xfrm>
            <a:off x="723900" y="889110"/>
            <a:ext cx="10925175" cy="476250"/>
          </a:xfrm>
          <a:prstGeom prst="rect">
            <a:avLst/>
          </a:prstGeom>
        </p:spPr>
      </p:pic>
      <p:pic>
        <p:nvPicPr>
          <p:cNvPr id="7" name="Imagem 6"/>
          <p:cNvPicPr>
            <a:picLocks noChangeAspect="1"/>
          </p:cNvPicPr>
          <p:nvPr/>
        </p:nvPicPr>
        <p:blipFill>
          <a:blip r:embed="rId4"/>
          <a:stretch>
            <a:fillRect/>
          </a:stretch>
        </p:blipFill>
        <p:spPr>
          <a:xfrm>
            <a:off x="736010" y="6257944"/>
            <a:ext cx="10925175" cy="476250"/>
          </a:xfrm>
          <a:prstGeom prst="rect">
            <a:avLst/>
          </a:prstGeom>
        </p:spPr>
      </p:pic>
      <p:sp>
        <p:nvSpPr>
          <p:cNvPr id="8" name="Título 7"/>
          <p:cNvSpPr>
            <a:spLocks noGrp="1"/>
          </p:cNvSpPr>
          <p:nvPr>
            <p:ph type="ctrTitle"/>
          </p:nvPr>
        </p:nvSpPr>
        <p:spPr>
          <a:xfrm>
            <a:off x="1362347" y="3048000"/>
            <a:ext cx="9300754" cy="3048409"/>
          </a:xfrm>
        </p:spPr>
        <p:txBody>
          <a:bodyPr>
            <a:normAutofit fontScale="90000"/>
          </a:bodyPr>
          <a:lstStyle/>
          <a:p>
            <a:pPr algn="l"/>
            <a:r>
              <a:rPr lang="pt-BR" dirty="0" smtClean="0"/>
              <a:t>Controle de Gestão</a:t>
            </a:r>
            <a:br>
              <a:rPr lang="pt-BR" dirty="0" smtClean="0"/>
            </a:br>
            <a:r>
              <a:rPr lang="pt-BR" dirty="0"/>
              <a:t/>
            </a:r>
            <a:br>
              <a:rPr lang="pt-BR" dirty="0"/>
            </a:br>
            <a:r>
              <a:rPr lang="pt-BR" dirty="0"/>
              <a:t>B</a:t>
            </a:r>
            <a:r>
              <a:rPr lang="pt-BR" dirty="0" smtClean="0"/>
              <a:t>oletins </a:t>
            </a:r>
            <a:br>
              <a:rPr lang="pt-BR" dirty="0" smtClean="0"/>
            </a:br>
            <a:r>
              <a:rPr lang="pt-BR" dirty="0" smtClean="0"/>
              <a:t>– Resumo Financeiro</a:t>
            </a:r>
            <a:br>
              <a:rPr lang="pt-BR" dirty="0" smtClean="0"/>
            </a:br>
            <a:r>
              <a:rPr lang="pt-BR" dirty="0" smtClean="0"/>
              <a:t>-  Intervenções Públicas </a:t>
            </a:r>
            <a:br>
              <a:rPr lang="pt-BR" dirty="0" smtClean="0"/>
            </a:br>
            <a:endParaRPr lang="pt-BR" dirty="0"/>
          </a:p>
        </p:txBody>
      </p:sp>
    </p:spTree>
    <p:extLst>
      <p:ext uri="{BB962C8B-B14F-4D97-AF65-F5344CB8AC3E}">
        <p14:creationId xmlns:p14="http://schemas.microsoft.com/office/powerpoint/2010/main" val="38521976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stretch>
            <a:fillRect/>
          </a:stretch>
        </p:blipFill>
        <p:spPr>
          <a:xfrm>
            <a:off x="723900" y="137282"/>
            <a:ext cx="1276894" cy="792381"/>
          </a:xfrm>
          <a:prstGeom prst="rect">
            <a:avLst/>
          </a:prstGeom>
        </p:spPr>
      </p:pic>
      <p:pic>
        <p:nvPicPr>
          <p:cNvPr id="5" name="Imagem 4"/>
          <p:cNvPicPr>
            <a:picLocks noChangeAspect="1"/>
          </p:cNvPicPr>
          <p:nvPr/>
        </p:nvPicPr>
        <p:blipFill>
          <a:blip r:embed="rId3"/>
          <a:stretch>
            <a:fillRect/>
          </a:stretch>
        </p:blipFill>
        <p:spPr>
          <a:xfrm>
            <a:off x="8618482" y="137282"/>
            <a:ext cx="2913665" cy="715172"/>
          </a:xfrm>
          <a:prstGeom prst="rect">
            <a:avLst/>
          </a:prstGeom>
        </p:spPr>
      </p:pic>
      <p:pic>
        <p:nvPicPr>
          <p:cNvPr id="6" name="Imagem 5"/>
          <p:cNvPicPr>
            <a:picLocks noChangeAspect="1"/>
          </p:cNvPicPr>
          <p:nvPr/>
        </p:nvPicPr>
        <p:blipFill>
          <a:blip r:embed="rId4"/>
          <a:stretch>
            <a:fillRect/>
          </a:stretch>
        </p:blipFill>
        <p:spPr>
          <a:xfrm>
            <a:off x="723900" y="889110"/>
            <a:ext cx="10925175" cy="476250"/>
          </a:xfrm>
          <a:prstGeom prst="rect">
            <a:avLst/>
          </a:prstGeom>
        </p:spPr>
      </p:pic>
      <p:pic>
        <p:nvPicPr>
          <p:cNvPr id="7" name="Imagem 6"/>
          <p:cNvPicPr>
            <a:picLocks noChangeAspect="1"/>
          </p:cNvPicPr>
          <p:nvPr/>
        </p:nvPicPr>
        <p:blipFill>
          <a:blip r:embed="rId4"/>
          <a:stretch>
            <a:fillRect/>
          </a:stretch>
        </p:blipFill>
        <p:spPr>
          <a:xfrm>
            <a:off x="736010" y="6257944"/>
            <a:ext cx="10925175" cy="476250"/>
          </a:xfrm>
          <a:prstGeom prst="rect">
            <a:avLst/>
          </a:prstGeom>
        </p:spPr>
      </p:pic>
      <p:sp>
        <p:nvSpPr>
          <p:cNvPr id="8" name="Título 7"/>
          <p:cNvSpPr>
            <a:spLocks noGrp="1"/>
          </p:cNvSpPr>
          <p:nvPr>
            <p:ph type="ctrTitle"/>
          </p:nvPr>
        </p:nvSpPr>
        <p:spPr>
          <a:xfrm>
            <a:off x="1301387" y="1480457"/>
            <a:ext cx="9300754" cy="3048409"/>
          </a:xfrm>
        </p:spPr>
        <p:txBody>
          <a:bodyPr>
            <a:normAutofit/>
          </a:bodyPr>
          <a:lstStyle/>
          <a:p>
            <a:r>
              <a:rPr lang="pt-BR" sz="4800" dirty="0" smtClean="0">
                <a:latin typeface="Verdana" panose="020B0604030504040204" pitchFamily="34" charset="0"/>
                <a:ea typeface="Verdana" panose="020B0604030504040204" pitchFamily="34" charset="0"/>
              </a:rPr>
              <a:t>Fonte </a:t>
            </a:r>
            <a:r>
              <a:rPr lang="pt-BR" sz="4800" dirty="0">
                <a:latin typeface="Verdana" panose="020B0604030504040204" pitchFamily="34" charset="0"/>
                <a:ea typeface="Verdana" panose="020B0604030504040204" pitchFamily="34" charset="0"/>
              </a:rPr>
              <a:t>de informação:</a:t>
            </a:r>
            <a:br>
              <a:rPr lang="pt-BR" sz="4800" dirty="0">
                <a:latin typeface="Verdana" panose="020B0604030504040204" pitchFamily="34" charset="0"/>
                <a:ea typeface="Verdana" panose="020B0604030504040204" pitchFamily="34" charset="0"/>
              </a:rPr>
            </a:br>
            <a:r>
              <a:rPr lang="pt-BR" dirty="0" smtClean="0"/>
              <a:t/>
            </a:r>
            <a:br>
              <a:rPr lang="pt-BR" dirty="0" smtClean="0"/>
            </a:br>
            <a:r>
              <a:rPr lang="pt-BR" sz="2000" dirty="0" smtClean="0">
                <a:latin typeface="Verdana" panose="020B0604030504040204" pitchFamily="34" charset="0"/>
                <a:ea typeface="Verdana" panose="020B0604030504040204" pitchFamily="34" charset="0"/>
              </a:rPr>
              <a:t>- </a:t>
            </a:r>
            <a:r>
              <a:rPr lang="pt-BR" sz="2400" dirty="0" smtClean="0">
                <a:latin typeface="Verdana" panose="020B0604030504040204" pitchFamily="34" charset="0"/>
                <a:ea typeface="Verdana" panose="020B0604030504040204" pitchFamily="34" charset="0"/>
              </a:rPr>
              <a:t>https</a:t>
            </a:r>
            <a:r>
              <a:rPr lang="pt-BR" sz="2400" dirty="0">
                <a:latin typeface="Verdana" panose="020B0604030504040204" pitchFamily="34" charset="0"/>
                <a:ea typeface="Verdana" panose="020B0604030504040204" pitchFamily="34" charset="0"/>
              </a:rPr>
              <a:t>://prefeitura.sp.gov.br/web/sp_urbanismo</a:t>
            </a:r>
          </a:p>
        </p:txBody>
      </p:sp>
    </p:spTree>
    <p:extLst>
      <p:ext uri="{BB962C8B-B14F-4D97-AF65-F5344CB8AC3E}">
        <p14:creationId xmlns:p14="http://schemas.microsoft.com/office/powerpoint/2010/main" val="30543331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stretch>
            <a:fillRect/>
          </a:stretch>
        </p:blipFill>
        <p:spPr>
          <a:xfrm>
            <a:off x="2787830" y="2922828"/>
            <a:ext cx="2045429" cy="1269298"/>
          </a:xfrm>
          <a:prstGeom prst="rect">
            <a:avLst/>
          </a:prstGeom>
        </p:spPr>
      </p:pic>
      <p:pic>
        <p:nvPicPr>
          <p:cNvPr id="5" name="Imagem 4"/>
          <p:cNvPicPr>
            <a:picLocks noChangeAspect="1"/>
          </p:cNvPicPr>
          <p:nvPr/>
        </p:nvPicPr>
        <p:blipFill>
          <a:blip r:embed="rId3"/>
          <a:stretch>
            <a:fillRect/>
          </a:stretch>
        </p:blipFill>
        <p:spPr>
          <a:xfrm>
            <a:off x="5405951" y="3051303"/>
            <a:ext cx="4124383" cy="1012348"/>
          </a:xfrm>
          <a:prstGeom prst="rect">
            <a:avLst/>
          </a:prstGeom>
        </p:spPr>
      </p:pic>
      <p:pic>
        <p:nvPicPr>
          <p:cNvPr id="6" name="Imagem 5"/>
          <p:cNvPicPr>
            <a:picLocks noChangeAspect="1"/>
          </p:cNvPicPr>
          <p:nvPr/>
        </p:nvPicPr>
        <p:blipFill>
          <a:blip r:embed="rId4"/>
          <a:stretch>
            <a:fillRect/>
          </a:stretch>
        </p:blipFill>
        <p:spPr>
          <a:xfrm>
            <a:off x="723900" y="889110"/>
            <a:ext cx="10925175" cy="476250"/>
          </a:xfrm>
          <a:prstGeom prst="rect">
            <a:avLst/>
          </a:prstGeom>
        </p:spPr>
      </p:pic>
      <p:pic>
        <p:nvPicPr>
          <p:cNvPr id="7" name="Imagem 6"/>
          <p:cNvPicPr>
            <a:picLocks noChangeAspect="1"/>
          </p:cNvPicPr>
          <p:nvPr/>
        </p:nvPicPr>
        <p:blipFill>
          <a:blip r:embed="rId4"/>
          <a:stretch>
            <a:fillRect/>
          </a:stretch>
        </p:blipFill>
        <p:spPr>
          <a:xfrm>
            <a:off x="736010" y="6257944"/>
            <a:ext cx="10925175" cy="476250"/>
          </a:xfrm>
          <a:prstGeom prst="rect">
            <a:avLst/>
          </a:prstGeom>
        </p:spPr>
      </p:pic>
    </p:spTree>
    <p:extLst>
      <p:ext uri="{BB962C8B-B14F-4D97-AF65-F5344CB8AC3E}">
        <p14:creationId xmlns:p14="http://schemas.microsoft.com/office/powerpoint/2010/main" val="305225590"/>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343</TotalTime>
  <Words>458</Words>
  <Application>Microsoft Office PowerPoint</Application>
  <PresentationFormat>Widescreen</PresentationFormat>
  <Paragraphs>55</Paragraphs>
  <Slides>22</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22</vt:i4>
      </vt:variant>
    </vt:vector>
  </HeadingPairs>
  <TitlesOfParts>
    <vt:vector size="28" baseType="lpstr">
      <vt:lpstr>Arial</vt:lpstr>
      <vt:lpstr>Arial Rounded MT Bold</vt:lpstr>
      <vt:lpstr>Calibri</vt:lpstr>
      <vt:lpstr>Calibri Light</vt:lpstr>
      <vt:lpstr>Verdana</vt:lpstr>
      <vt:lpstr>Tema do Office</vt:lpstr>
      <vt:lpstr> Operações Urbanas</vt:lpstr>
      <vt:lpstr> - Nas décadas de 1970 e 1980 nota-se grande crescimento das cidades brasileiras  - Este crescimento não é acompanhado por planos urbanísticos causando desequilíbrio social, ambiental e econômico  - Lei de Zoneamento/ Plano Diretor/Operações Interligadas / Operações Urbanas  - Constituição Federal 1988 – Política de Desenvolvimento Urbano  - Plano Diretor - instrumento básico de política urbana,  função social da propriedade, IPTU progressivo e o usucapião urbano,   - Conceito do Solo Criado – Direito de Propriedade / Direito de Construir -  Outorga Onerosa / Operações Urbanas / PIUs - Estatuto da Cidade - 2001 </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Estrutura da Operação Urbana</vt:lpstr>
      <vt:lpstr>Estimativa de arrecadação  </vt:lpstr>
      <vt:lpstr>- Área de terreno e potencial construtivo  Área De terreno – cadastro fiscal da Cidade  Potencial Construtivo - determinado pela zona de uso  Quantidade de CEPACs      </vt:lpstr>
      <vt:lpstr>Estimativa de custos</vt:lpstr>
      <vt:lpstr>-   - Relação de obras previstas  Custos / Cronograma  </vt:lpstr>
      <vt:lpstr>Gestão da Operação Urbana</vt:lpstr>
      <vt:lpstr>Representantes</vt:lpstr>
      <vt:lpstr>Secretaria Municipal de Urbanismo e Licenciamento – SMUL São Paulo Urbanismo Secretaria Municipal de Infraestrutura Urbana e Obras – SIURB Secretaria Municipal de Mobilidade e Transportes – SMT Secretaria Municipal de Habitação – SEHAB Secretaria Municipal do Verde e Meio Ambiente – SVMA Secretaria Municipal das Subprefeituras – SMSUB Secretaria Municipal da Fazenda – SF São Paulo Obras Instituto Rogacionista Santo Anibal Faculdade de Arquitetura e Urbanismo  de São Paulo - FAU/USP Associação Comercial de São Paulo – ACSP SECOVI - Sindicato das Empresas de Compra, Venda,Locação e Administração de Imóveis de São Paulo Associação dos Trabalhadores Sem Terra da Zona Oeste Moradores ou Trabalhadores do Perímetro da Operação Urbana Moradores ou Trabalhadores do Perímetro Expandido da Operação Urbana  </vt:lpstr>
      <vt:lpstr>Apresentação do PowerPoint</vt:lpstr>
      <vt:lpstr>Controle de Gestão  Boletins  – Resumo Financeiro -  Intervenções Públicas  </vt:lpstr>
      <vt:lpstr>Fonte de informação:  - https://prefeitura.sp.gov.br/web/sp_urbanismo</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Fernando</dc:creator>
  <cp:lastModifiedBy>Fernando</cp:lastModifiedBy>
  <cp:revision>38</cp:revision>
  <dcterms:created xsi:type="dcterms:W3CDTF">2025-08-18T12:10:04Z</dcterms:created>
  <dcterms:modified xsi:type="dcterms:W3CDTF">2025-10-16T15:03:40Z</dcterms:modified>
</cp:coreProperties>
</file>