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media/image6.jpg" ContentType="image/jpg"/>
  <Override PartName="/ppt/media/image7.jpg" ContentType="image/jpg"/>
  <Override PartName="/ppt/media/image8.jpg" ContentType="image/jpg"/>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82" r:id="rId3"/>
    <p:sldId id="259" r:id="rId4"/>
    <p:sldId id="257" r:id="rId5"/>
    <p:sldId id="258" r:id="rId6"/>
    <p:sldId id="281" r:id="rId7"/>
    <p:sldId id="277" r:id="rId8"/>
    <p:sldId id="278" r:id="rId9"/>
    <p:sldId id="279" r:id="rId10"/>
    <p:sldId id="280" r:id="rId11"/>
    <p:sldId id="261" r:id="rId12"/>
    <p:sldId id="262" r:id="rId13"/>
    <p:sldId id="263" r:id="rId14"/>
    <p:sldId id="264" r:id="rId15"/>
    <p:sldId id="265" r:id="rId16"/>
    <p:sldId id="284" r:id="rId17"/>
    <p:sldId id="276" r:id="rId18"/>
    <p:sldId id="283" r:id="rId19"/>
    <p:sldId id="260" r:id="rId20"/>
    <p:sldId id="269" r:id="rId21"/>
    <p:sldId id="270" r:id="rId22"/>
    <p:sldId id="271" r:id="rId23"/>
    <p:sldId id="272" r:id="rId24"/>
    <p:sldId id="273" r:id="rId25"/>
    <p:sldId id="274" r:id="rId26"/>
    <p:sldId id="275" r:id="rId27"/>
  </p:sldIdLst>
  <p:sldSz cx="12192000" cy="6858000"/>
  <p:notesSz cx="6797675" cy="9926638"/>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4" d="100"/>
          <a:sy n="64" d="100"/>
        </p:scale>
        <p:origin x="-108" y="-26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Planilha_do_Microsoft_Excel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sz="2128" b="1" i="0" u="none" strike="noStrike" kern="1200" cap="all" baseline="0">
              <a:solidFill>
                <a:schemeClr val="tx1">
                  <a:lumMod val="65000"/>
                  <a:lumOff val="35000"/>
                </a:schemeClr>
              </a:solidFill>
              <a:latin typeface="+mn-lt"/>
              <a:ea typeface="+mn-ea"/>
              <a:cs typeface="+mn-cs"/>
            </a:defRPr>
          </a:pPr>
          <a:endParaRPr lang="pt-BR"/>
        </a:p>
      </c:txPr>
    </c:title>
    <c:autoTitleDeleted val="0"/>
    <c:plotArea>
      <c:layout>
        <c:manualLayout>
          <c:layoutTarget val="inner"/>
          <c:xMode val="edge"/>
          <c:yMode val="edge"/>
          <c:x val="0.13891010646547641"/>
          <c:y val="0.16937501803392785"/>
          <c:w val="0.72217961062350389"/>
          <c:h val="0.75222053936193067"/>
        </c:manualLayout>
      </c:layout>
      <c:pieChart>
        <c:varyColors val="1"/>
        <c:ser>
          <c:idx val="0"/>
          <c:order val="0"/>
          <c:tx>
            <c:strRef>
              <c:f>Plan1!$B$1</c:f>
              <c:strCache>
                <c:ptCount val="1"/>
                <c:pt idx="0">
                  <c:v>Vendas</c:v>
                </c:pt>
              </c:strCache>
            </c:strRef>
          </c:tx>
          <c:dPt>
            <c:idx val="0"/>
            <c:bubble3D val="0"/>
            <c:spPr>
              <a:solidFill>
                <a:schemeClr val="accent1"/>
              </a:solidFill>
              <a:ln>
                <a:noFill/>
              </a:ln>
              <a:effectLst>
                <a:outerShdw blurRad="63500" sx="102000" sy="102000" algn="ctr" rotWithShape="0">
                  <a:prstClr val="black">
                    <a:alpha val="20000"/>
                  </a:prstClr>
                </a:outerShdw>
              </a:effectLst>
            </c:spPr>
          </c:dPt>
          <c:dPt>
            <c:idx val="1"/>
            <c:bubble3D val="0"/>
            <c:spPr>
              <a:solidFill>
                <a:schemeClr val="accent2"/>
              </a:solidFill>
              <a:ln>
                <a:noFill/>
              </a:ln>
              <a:effectLst>
                <a:outerShdw blurRad="63500" sx="102000" sy="102000" algn="ctr" rotWithShape="0">
                  <a:prstClr val="black">
                    <a:alpha val="20000"/>
                  </a:prstClr>
                </a:outerShdw>
              </a:effectLst>
            </c:spPr>
          </c:dPt>
          <c:dLbls>
            <c:dLbl>
              <c:idx val="0"/>
              <c:layout/>
              <c:tx>
                <c:rich>
                  <a:bodyPr rot="0" spcFirstLastPara="1" vertOverflow="ellipsis" vert="horz" wrap="square" lIns="38100" tIns="19050" rIns="38100" bIns="19050" anchor="ctr" anchorCtr="1">
                    <a:noAutofit/>
                  </a:bodyPr>
                  <a:lstStyle/>
                  <a:p>
                    <a:pPr>
                      <a:defRPr sz="1330" b="1" i="0" u="none" strike="noStrike" kern="1200" spc="0" baseline="0">
                        <a:solidFill>
                          <a:schemeClr val="accent1"/>
                        </a:solidFill>
                        <a:latin typeface="+mn-lt"/>
                        <a:ea typeface="+mn-ea"/>
                        <a:cs typeface="+mn-cs"/>
                      </a:defRPr>
                    </a:pPr>
                    <a:fld id="{1366A581-27CE-429C-92CD-C6802E4F5DA5}" type="CATEGORYNAME">
                      <a:rPr lang="en-US" sz="1800"/>
                      <a:pPr>
                        <a:defRPr sz="1330" b="1" i="0" u="none" strike="noStrike" kern="1200" spc="0" baseline="0">
                          <a:solidFill>
                            <a:schemeClr val="accent1"/>
                          </a:solidFill>
                          <a:latin typeface="+mn-lt"/>
                          <a:ea typeface="+mn-ea"/>
                          <a:cs typeface="+mn-cs"/>
                        </a:defRPr>
                      </a:pPr>
                      <a:t>[NOME DA CATEGORIA]</a:t>
                    </a:fld>
                    <a:r>
                      <a:rPr lang="en-US" baseline="0" dirty="0"/>
                      <a:t>
</a:t>
                    </a:r>
                    <a:fld id="{546978A7-928F-4A8A-BDC6-633D5D92BAD3}" type="PERCENTAGE">
                      <a:rPr lang="en-US" baseline="0"/>
                      <a:pPr>
                        <a:defRPr sz="1330" b="1" i="0" u="none" strike="noStrike" kern="1200" spc="0" baseline="0">
                          <a:solidFill>
                            <a:schemeClr val="accent1"/>
                          </a:solidFill>
                          <a:latin typeface="+mn-lt"/>
                          <a:ea typeface="+mn-ea"/>
                          <a:cs typeface="+mn-cs"/>
                        </a:defRPr>
                      </a:pPr>
                      <a:t>[PORCENTAGEM]</a:t>
                    </a:fld>
                    <a:endParaRPr lang="en-US" baseline="0" dirty="0"/>
                  </a:p>
                </c:rich>
              </c:tx>
              <c:spPr>
                <a:noFill/>
                <a:ln>
                  <a:noFill/>
                </a:ln>
                <a:effectLst/>
              </c:spPr>
              <c:dLblPos val="outEnd"/>
              <c:showLegendKey val="0"/>
              <c:showVal val="0"/>
              <c:showCatName val="1"/>
              <c:showSerName val="0"/>
              <c:showPercent val="1"/>
              <c:showBubbleSize val="0"/>
              <c:extLst>
                <c:ext xmlns:c15="http://schemas.microsoft.com/office/drawing/2012/chart" uri="{CE6537A1-D6FC-4f65-9D91-7224C49458BB}">
                  <c15:layout>
                    <c:manualLayout>
                      <c:w val="0.25104336660919835"/>
                      <c:h val="0.15047766705941576"/>
                    </c:manualLayout>
                  </c15:layout>
                  <c15:dlblFieldTable/>
                  <c15:showDataLabelsRange val="0"/>
                </c:ext>
              </c:extLst>
            </c:dLbl>
            <c:dLbl>
              <c:idx val="1"/>
              <c:spPr>
                <a:noFill/>
                <a:ln>
                  <a:noFill/>
                </a:ln>
                <a:effectLst/>
              </c:spPr>
              <c:txPr>
                <a:bodyPr rot="0" spcFirstLastPara="1" vertOverflow="ellipsis" vert="horz" wrap="square" lIns="38100" tIns="19050" rIns="38100" bIns="19050" anchor="ctr" anchorCtr="1">
                  <a:noAutofit/>
                </a:bodyPr>
                <a:lstStyle/>
                <a:p>
                  <a:pPr>
                    <a:defRPr sz="1330" b="1" i="0" u="none" strike="noStrike" kern="1200" spc="0" baseline="0">
                      <a:solidFill>
                        <a:schemeClr val="accent2"/>
                      </a:solidFill>
                      <a:latin typeface="+mn-lt"/>
                      <a:ea typeface="+mn-ea"/>
                      <a:cs typeface="+mn-cs"/>
                    </a:defRPr>
                  </a:pPr>
                  <a:endParaRPr lang="pt-BR"/>
                </a:p>
              </c:txPr>
              <c:dLblPos val="outEnd"/>
              <c:showLegendKey val="0"/>
              <c:showVal val="0"/>
              <c:showCatName val="1"/>
              <c:showSerName val="0"/>
              <c:showPercent val="1"/>
              <c:showBubbleSize val="0"/>
            </c:dLbl>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Plan1!$A$2:$A$3</c:f>
              <c:strCache>
                <c:ptCount val="2"/>
                <c:pt idx="0">
                  <c:v>Autogestão</c:v>
                </c:pt>
                <c:pt idx="1">
                  <c:v>Cogestão</c:v>
                </c:pt>
              </c:strCache>
            </c:strRef>
          </c:cat>
          <c:val>
            <c:numRef>
              <c:f>Plan1!$B$2:$B$3</c:f>
              <c:numCache>
                <c:formatCode>General</c:formatCode>
                <c:ptCount val="2"/>
                <c:pt idx="0">
                  <c:v>670</c:v>
                </c:pt>
                <c:pt idx="1">
                  <c:v>5335</c:v>
                </c:pt>
              </c:numCache>
            </c:numRef>
          </c:val>
        </c:ser>
        <c:dLbls>
          <c:dLblPos val="outEnd"/>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pt-BR"/>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F5CA214-C1F0-4BE9-9D65-1B9A4B575EF6}"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pt-BR"/>
        </a:p>
      </dgm:t>
    </dgm:pt>
    <dgm:pt modelId="{3372E1EF-93CF-42B3-9F14-FBC2E9D35D42}">
      <dgm:prSet phldrT="[Texto]"/>
      <dgm:spPr/>
      <dgm:t>
        <a:bodyPr/>
        <a:lstStyle/>
        <a:p>
          <a:r>
            <a:rPr lang="pt-BR" dirty="0" smtClean="0"/>
            <a:t>39 empreendimentos</a:t>
          </a:r>
          <a:endParaRPr lang="pt-BR" dirty="0"/>
        </a:p>
      </dgm:t>
    </dgm:pt>
    <dgm:pt modelId="{D61C4E22-D403-47E9-8FC0-F6BF4DABC5E3}" type="parTrans" cxnId="{00B89647-1300-4AC3-B9FB-43E4F1D8783D}">
      <dgm:prSet/>
      <dgm:spPr/>
      <dgm:t>
        <a:bodyPr/>
        <a:lstStyle/>
        <a:p>
          <a:endParaRPr lang="pt-BR"/>
        </a:p>
      </dgm:t>
    </dgm:pt>
    <dgm:pt modelId="{D40F6DAB-5250-4C76-874D-358E1922DD33}" type="sibTrans" cxnId="{00B89647-1300-4AC3-B9FB-43E4F1D8783D}">
      <dgm:prSet/>
      <dgm:spPr/>
      <dgm:t>
        <a:bodyPr/>
        <a:lstStyle/>
        <a:p>
          <a:endParaRPr lang="pt-BR"/>
        </a:p>
      </dgm:t>
    </dgm:pt>
    <dgm:pt modelId="{CEEF0F16-B82F-4A9E-B184-20681D968B85}">
      <dgm:prSet phldrT="[Texto]"/>
      <dgm:spPr/>
      <dgm:t>
        <a:bodyPr/>
        <a:lstStyle/>
        <a:p>
          <a:r>
            <a:rPr lang="pt-BR" dirty="0" smtClean="0"/>
            <a:t>6005 unidades</a:t>
          </a:r>
          <a:endParaRPr lang="pt-BR" dirty="0"/>
        </a:p>
      </dgm:t>
    </dgm:pt>
    <dgm:pt modelId="{F44D1913-A84D-4570-A32E-6E56C26558E5}" type="parTrans" cxnId="{72AE851D-C411-413F-847D-20E56EE6E130}">
      <dgm:prSet/>
      <dgm:spPr/>
      <dgm:t>
        <a:bodyPr/>
        <a:lstStyle/>
        <a:p>
          <a:endParaRPr lang="pt-BR"/>
        </a:p>
      </dgm:t>
    </dgm:pt>
    <dgm:pt modelId="{6F211190-ED19-467D-BECD-69FB5371F8B8}" type="sibTrans" cxnId="{72AE851D-C411-413F-847D-20E56EE6E130}">
      <dgm:prSet/>
      <dgm:spPr/>
      <dgm:t>
        <a:bodyPr/>
        <a:lstStyle/>
        <a:p>
          <a:endParaRPr lang="pt-BR"/>
        </a:p>
      </dgm:t>
    </dgm:pt>
    <dgm:pt modelId="{84D2C6D8-F52A-4440-912B-0B9CEA6034EB}">
      <dgm:prSet phldrT="[Texto]"/>
      <dgm:spPr/>
      <dgm:t>
        <a:bodyPr/>
        <a:lstStyle/>
        <a:p>
          <a:r>
            <a:rPr lang="pt-BR" dirty="0" smtClean="0"/>
            <a:t>Autogestão</a:t>
          </a:r>
        </a:p>
        <a:p>
          <a:r>
            <a:rPr lang="pt-BR" dirty="0" smtClean="0"/>
            <a:t>6 empreendimentos</a:t>
          </a:r>
          <a:endParaRPr lang="pt-BR" dirty="0"/>
        </a:p>
      </dgm:t>
    </dgm:pt>
    <dgm:pt modelId="{72CDEDFD-5F11-4540-9C1B-1043B61AE252}" type="parTrans" cxnId="{CAD93670-7B44-4552-94E5-BCC2239CE1AB}">
      <dgm:prSet/>
      <dgm:spPr/>
      <dgm:t>
        <a:bodyPr/>
        <a:lstStyle/>
        <a:p>
          <a:endParaRPr lang="pt-BR"/>
        </a:p>
      </dgm:t>
    </dgm:pt>
    <dgm:pt modelId="{6F37821B-FD32-484D-BF32-CE80B0506C12}" type="sibTrans" cxnId="{CAD93670-7B44-4552-94E5-BCC2239CE1AB}">
      <dgm:prSet/>
      <dgm:spPr/>
      <dgm:t>
        <a:bodyPr/>
        <a:lstStyle/>
        <a:p>
          <a:endParaRPr lang="pt-BR"/>
        </a:p>
      </dgm:t>
    </dgm:pt>
    <dgm:pt modelId="{282FFE54-1B9A-4ABE-B9FF-A4C0B70A8958}">
      <dgm:prSet phldrT="[Texto]"/>
      <dgm:spPr/>
      <dgm:t>
        <a:bodyPr/>
        <a:lstStyle/>
        <a:p>
          <a:r>
            <a:rPr lang="pt-BR" dirty="0" smtClean="0"/>
            <a:t>Cogestão</a:t>
          </a:r>
          <a:br>
            <a:rPr lang="pt-BR" dirty="0" smtClean="0"/>
          </a:br>
          <a:r>
            <a:rPr lang="pt-BR" dirty="0" smtClean="0"/>
            <a:t>33 empreendimentos</a:t>
          </a:r>
          <a:endParaRPr lang="pt-BR" dirty="0"/>
        </a:p>
      </dgm:t>
    </dgm:pt>
    <dgm:pt modelId="{19A3D887-2155-4D1B-8CD8-9186FC8F4EA6}" type="parTrans" cxnId="{5C0B67CF-0B06-41FF-A737-6766991471DE}">
      <dgm:prSet/>
      <dgm:spPr/>
      <dgm:t>
        <a:bodyPr/>
        <a:lstStyle/>
        <a:p>
          <a:endParaRPr lang="pt-BR"/>
        </a:p>
      </dgm:t>
    </dgm:pt>
    <dgm:pt modelId="{6075C7D5-4631-4D0E-9405-BAEDB668510E}" type="sibTrans" cxnId="{5C0B67CF-0B06-41FF-A737-6766991471DE}">
      <dgm:prSet/>
      <dgm:spPr/>
      <dgm:t>
        <a:bodyPr/>
        <a:lstStyle/>
        <a:p>
          <a:endParaRPr lang="pt-BR"/>
        </a:p>
      </dgm:t>
    </dgm:pt>
    <dgm:pt modelId="{17405070-E9C9-4F90-9E5B-60E86B80AC43}">
      <dgm:prSet phldrT="[Texto]"/>
      <dgm:spPr/>
      <dgm:t>
        <a:bodyPr/>
        <a:lstStyle/>
        <a:p>
          <a:r>
            <a:rPr lang="pt-BR" dirty="0" smtClean="0"/>
            <a:t>670 unidades</a:t>
          </a:r>
          <a:endParaRPr lang="pt-BR" dirty="0"/>
        </a:p>
      </dgm:t>
    </dgm:pt>
    <dgm:pt modelId="{FDE11231-9C76-4251-B63E-AE90D6B382A2}" type="parTrans" cxnId="{F1B8E160-0242-40EF-87DB-E1E865931D8B}">
      <dgm:prSet/>
      <dgm:spPr/>
      <dgm:t>
        <a:bodyPr/>
        <a:lstStyle/>
        <a:p>
          <a:endParaRPr lang="pt-BR"/>
        </a:p>
      </dgm:t>
    </dgm:pt>
    <dgm:pt modelId="{424FA738-2BCF-4E7E-BD73-DEA6AD5C7AF5}" type="sibTrans" cxnId="{F1B8E160-0242-40EF-87DB-E1E865931D8B}">
      <dgm:prSet/>
      <dgm:spPr/>
      <dgm:t>
        <a:bodyPr/>
        <a:lstStyle/>
        <a:p>
          <a:endParaRPr lang="pt-BR"/>
        </a:p>
      </dgm:t>
    </dgm:pt>
    <dgm:pt modelId="{0A5EFB3B-9017-4F2A-A99B-66F985488197}">
      <dgm:prSet phldrT="[Texto]"/>
      <dgm:spPr/>
      <dgm:t>
        <a:bodyPr/>
        <a:lstStyle/>
        <a:p>
          <a:r>
            <a:rPr lang="pt-BR" dirty="0" smtClean="0"/>
            <a:t>5335 unidades</a:t>
          </a:r>
          <a:endParaRPr lang="pt-BR" dirty="0"/>
        </a:p>
      </dgm:t>
    </dgm:pt>
    <dgm:pt modelId="{CD657753-0858-4068-A6F0-3AF352CFBC6B}" type="parTrans" cxnId="{19CFAA9F-308A-4710-88F4-25390A218579}">
      <dgm:prSet/>
      <dgm:spPr/>
      <dgm:t>
        <a:bodyPr/>
        <a:lstStyle/>
        <a:p>
          <a:endParaRPr lang="pt-BR"/>
        </a:p>
      </dgm:t>
    </dgm:pt>
    <dgm:pt modelId="{812D4E3C-40B3-4106-9D04-29F6C2753BF3}" type="sibTrans" cxnId="{19CFAA9F-308A-4710-88F4-25390A218579}">
      <dgm:prSet/>
      <dgm:spPr/>
      <dgm:t>
        <a:bodyPr/>
        <a:lstStyle/>
        <a:p>
          <a:endParaRPr lang="pt-BR"/>
        </a:p>
      </dgm:t>
    </dgm:pt>
    <dgm:pt modelId="{2960EF56-5D4C-4E48-A7B4-4389EF9B926F}" type="pres">
      <dgm:prSet presAssocID="{AF5CA214-C1F0-4BE9-9D65-1B9A4B575EF6}" presName="hierChild1" presStyleCnt="0">
        <dgm:presLayoutVars>
          <dgm:orgChart val="1"/>
          <dgm:chPref val="1"/>
          <dgm:dir/>
          <dgm:animOne val="branch"/>
          <dgm:animLvl val="lvl"/>
          <dgm:resizeHandles/>
        </dgm:presLayoutVars>
      </dgm:prSet>
      <dgm:spPr/>
      <dgm:t>
        <a:bodyPr/>
        <a:lstStyle/>
        <a:p>
          <a:endParaRPr lang="pt-BR"/>
        </a:p>
      </dgm:t>
    </dgm:pt>
    <dgm:pt modelId="{C55EE5F1-F5E2-49CB-A8CA-D715D71C44BC}" type="pres">
      <dgm:prSet presAssocID="{3372E1EF-93CF-42B3-9F14-FBC2E9D35D42}" presName="hierRoot1" presStyleCnt="0">
        <dgm:presLayoutVars>
          <dgm:hierBranch val="init"/>
        </dgm:presLayoutVars>
      </dgm:prSet>
      <dgm:spPr/>
    </dgm:pt>
    <dgm:pt modelId="{BFEEE75A-16DA-46AC-835B-C3DFE7B8E7DA}" type="pres">
      <dgm:prSet presAssocID="{3372E1EF-93CF-42B3-9F14-FBC2E9D35D42}" presName="rootComposite1" presStyleCnt="0"/>
      <dgm:spPr/>
    </dgm:pt>
    <dgm:pt modelId="{40666B64-3697-4B1F-AD0A-7F1F63E012CB}" type="pres">
      <dgm:prSet presAssocID="{3372E1EF-93CF-42B3-9F14-FBC2E9D35D42}" presName="rootText1" presStyleLbl="node0" presStyleIdx="0" presStyleCnt="1">
        <dgm:presLayoutVars>
          <dgm:chPref val="3"/>
        </dgm:presLayoutVars>
      </dgm:prSet>
      <dgm:spPr/>
      <dgm:t>
        <a:bodyPr/>
        <a:lstStyle/>
        <a:p>
          <a:endParaRPr lang="pt-BR"/>
        </a:p>
      </dgm:t>
    </dgm:pt>
    <dgm:pt modelId="{5E890B47-DCF1-40CC-8EDF-7B43254133AE}" type="pres">
      <dgm:prSet presAssocID="{3372E1EF-93CF-42B3-9F14-FBC2E9D35D42}" presName="rootConnector1" presStyleLbl="node1" presStyleIdx="0" presStyleCnt="0"/>
      <dgm:spPr/>
      <dgm:t>
        <a:bodyPr/>
        <a:lstStyle/>
        <a:p>
          <a:endParaRPr lang="pt-BR"/>
        </a:p>
      </dgm:t>
    </dgm:pt>
    <dgm:pt modelId="{E49B3DBA-6E23-4F92-A7EE-634580859ABE}" type="pres">
      <dgm:prSet presAssocID="{3372E1EF-93CF-42B3-9F14-FBC2E9D35D42}" presName="hierChild2" presStyleCnt="0"/>
      <dgm:spPr/>
    </dgm:pt>
    <dgm:pt modelId="{C251C8F9-6627-404D-AA34-4A98253C2475}" type="pres">
      <dgm:prSet presAssocID="{F44D1913-A84D-4570-A32E-6E56C26558E5}" presName="Name37" presStyleLbl="parChTrans1D2" presStyleIdx="0" presStyleCnt="1"/>
      <dgm:spPr/>
      <dgm:t>
        <a:bodyPr/>
        <a:lstStyle/>
        <a:p>
          <a:endParaRPr lang="pt-BR"/>
        </a:p>
      </dgm:t>
    </dgm:pt>
    <dgm:pt modelId="{E5EE0066-859F-4E53-AB22-86991C3BD990}" type="pres">
      <dgm:prSet presAssocID="{CEEF0F16-B82F-4A9E-B184-20681D968B85}" presName="hierRoot2" presStyleCnt="0">
        <dgm:presLayoutVars>
          <dgm:hierBranch val="init"/>
        </dgm:presLayoutVars>
      </dgm:prSet>
      <dgm:spPr/>
    </dgm:pt>
    <dgm:pt modelId="{6A62B679-36BB-4933-B983-4A3BDBAB711F}" type="pres">
      <dgm:prSet presAssocID="{CEEF0F16-B82F-4A9E-B184-20681D968B85}" presName="rootComposite" presStyleCnt="0"/>
      <dgm:spPr/>
    </dgm:pt>
    <dgm:pt modelId="{AE5DBD54-EE66-44AD-99C0-1532A06397BF}" type="pres">
      <dgm:prSet presAssocID="{CEEF0F16-B82F-4A9E-B184-20681D968B85}" presName="rootText" presStyleLbl="node2" presStyleIdx="0" presStyleCnt="1">
        <dgm:presLayoutVars>
          <dgm:chPref val="3"/>
        </dgm:presLayoutVars>
      </dgm:prSet>
      <dgm:spPr/>
      <dgm:t>
        <a:bodyPr/>
        <a:lstStyle/>
        <a:p>
          <a:endParaRPr lang="pt-BR"/>
        </a:p>
      </dgm:t>
    </dgm:pt>
    <dgm:pt modelId="{A6B260E6-7C4A-475D-9491-AC7CEECA7AD4}" type="pres">
      <dgm:prSet presAssocID="{CEEF0F16-B82F-4A9E-B184-20681D968B85}" presName="rootConnector" presStyleLbl="node2" presStyleIdx="0" presStyleCnt="1"/>
      <dgm:spPr/>
      <dgm:t>
        <a:bodyPr/>
        <a:lstStyle/>
        <a:p>
          <a:endParaRPr lang="pt-BR"/>
        </a:p>
      </dgm:t>
    </dgm:pt>
    <dgm:pt modelId="{27C9F0DE-41DF-4350-8E0A-B72466075B36}" type="pres">
      <dgm:prSet presAssocID="{CEEF0F16-B82F-4A9E-B184-20681D968B85}" presName="hierChild4" presStyleCnt="0"/>
      <dgm:spPr/>
    </dgm:pt>
    <dgm:pt modelId="{0CD74CDB-E024-4497-B014-9557C28E3755}" type="pres">
      <dgm:prSet presAssocID="{72CDEDFD-5F11-4540-9C1B-1043B61AE252}" presName="Name37" presStyleLbl="parChTrans1D3" presStyleIdx="0" presStyleCnt="2"/>
      <dgm:spPr/>
      <dgm:t>
        <a:bodyPr/>
        <a:lstStyle/>
        <a:p>
          <a:endParaRPr lang="pt-BR"/>
        </a:p>
      </dgm:t>
    </dgm:pt>
    <dgm:pt modelId="{43E7EE52-019E-4BBB-9F88-EDE218AE1B3D}" type="pres">
      <dgm:prSet presAssocID="{84D2C6D8-F52A-4440-912B-0B9CEA6034EB}" presName="hierRoot2" presStyleCnt="0">
        <dgm:presLayoutVars>
          <dgm:hierBranch val="init"/>
        </dgm:presLayoutVars>
      </dgm:prSet>
      <dgm:spPr/>
    </dgm:pt>
    <dgm:pt modelId="{4E6D97EB-B26F-4C1A-8BAA-BD39ACC71B61}" type="pres">
      <dgm:prSet presAssocID="{84D2C6D8-F52A-4440-912B-0B9CEA6034EB}" presName="rootComposite" presStyleCnt="0"/>
      <dgm:spPr/>
    </dgm:pt>
    <dgm:pt modelId="{BB996B5F-6A41-42A0-8E06-8A93899BFCDB}" type="pres">
      <dgm:prSet presAssocID="{84D2C6D8-F52A-4440-912B-0B9CEA6034EB}" presName="rootText" presStyleLbl="node3" presStyleIdx="0" presStyleCnt="2">
        <dgm:presLayoutVars>
          <dgm:chPref val="3"/>
        </dgm:presLayoutVars>
      </dgm:prSet>
      <dgm:spPr/>
      <dgm:t>
        <a:bodyPr/>
        <a:lstStyle/>
        <a:p>
          <a:endParaRPr lang="pt-BR"/>
        </a:p>
      </dgm:t>
    </dgm:pt>
    <dgm:pt modelId="{4100FC0F-C540-4488-A417-523873B2AE0D}" type="pres">
      <dgm:prSet presAssocID="{84D2C6D8-F52A-4440-912B-0B9CEA6034EB}" presName="rootConnector" presStyleLbl="node3" presStyleIdx="0" presStyleCnt="2"/>
      <dgm:spPr/>
      <dgm:t>
        <a:bodyPr/>
        <a:lstStyle/>
        <a:p>
          <a:endParaRPr lang="pt-BR"/>
        </a:p>
      </dgm:t>
    </dgm:pt>
    <dgm:pt modelId="{CC160AA9-1071-45A3-B8EA-0FB08BA8B829}" type="pres">
      <dgm:prSet presAssocID="{84D2C6D8-F52A-4440-912B-0B9CEA6034EB}" presName="hierChild4" presStyleCnt="0"/>
      <dgm:spPr/>
    </dgm:pt>
    <dgm:pt modelId="{BE1A4504-4692-4484-9076-FE3D64611BF6}" type="pres">
      <dgm:prSet presAssocID="{FDE11231-9C76-4251-B63E-AE90D6B382A2}" presName="Name37" presStyleLbl="parChTrans1D4" presStyleIdx="0" presStyleCnt="2"/>
      <dgm:spPr/>
      <dgm:t>
        <a:bodyPr/>
        <a:lstStyle/>
        <a:p>
          <a:endParaRPr lang="pt-BR"/>
        </a:p>
      </dgm:t>
    </dgm:pt>
    <dgm:pt modelId="{77F7E537-4D93-4675-AF06-80ADB9A29ADA}" type="pres">
      <dgm:prSet presAssocID="{17405070-E9C9-4F90-9E5B-60E86B80AC43}" presName="hierRoot2" presStyleCnt="0">
        <dgm:presLayoutVars>
          <dgm:hierBranch val="init"/>
        </dgm:presLayoutVars>
      </dgm:prSet>
      <dgm:spPr/>
    </dgm:pt>
    <dgm:pt modelId="{CB779AC1-94D6-4EA0-A116-AD96065CBB63}" type="pres">
      <dgm:prSet presAssocID="{17405070-E9C9-4F90-9E5B-60E86B80AC43}" presName="rootComposite" presStyleCnt="0"/>
      <dgm:spPr/>
    </dgm:pt>
    <dgm:pt modelId="{4BAE6E09-E12D-4DAA-85AA-E6166B9F5AA4}" type="pres">
      <dgm:prSet presAssocID="{17405070-E9C9-4F90-9E5B-60E86B80AC43}" presName="rootText" presStyleLbl="node4" presStyleIdx="0" presStyleCnt="2">
        <dgm:presLayoutVars>
          <dgm:chPref val="3"/>
        </dgm:presLayoutVars>
      </dgm:prSet>
      <dgm:spPr/>
      <dgm:t>
        <a:bodyPr/>
        <a:lstStyle/>
        <a:p>
          <a:endParaRPr lang="pt-BR"/>
        </a:p>
      </dgm:t>
    </dgm:pt>
    <dgm:pt modelId="{E3B09B6C-28C4-42B5-ACCF-A0BF92F3CA25}" type="pres">
      <dgm:prSet presAssocID="{17405070-E9C9-4F90-9E5B-60E86B80AC43}" presName="rootConnector" presStyleLbl="node4" presStyleIdx="0" presStyleCnt="2"/>
      <dgm:spPr/>
      <dgm:t>
        <a:bodyPr/>
        <a:lstStyle/>
        <a:p>
          <a:endParaRPr lang="pt-BR"/>
        </a:p>
      </dgm:t>
    </dgm:pt>
    <dgm:pt modelId="{CC1715F9-4239-4EAA-9B90-F15138F2DB0B}" type="pres">
      <dgm:prSet presAssocID="{17405070-E9C9-4F90-9E5B-60E86B80AC43}" presName="hierChild4" presStyleCnt="0"/>
      <dgm:spPr/>
    </dgm:pt>
    <dgm:pt modelId="{9DA187EB-ADDF-4E91-A66D-48839A3312AE}" type="pres">
      <dgm:prSet presAssocID="{17405070-E9C9-4F90-9E5B-60E86B80AC43}" presName="hierChild5" presStyleCnt="0"/>
      <dgm:spPr/>
    </dgm:pt>
    <dgm:pt modelId="{2318D554-C9D1-41FA-8D09-04E64DDD7165}" type="pres">
      <dgm:prSet presAssocID="{84D2C6D8-F52A-4440-912B-0B9CEA6034EB}" presName="hierChild5" presStyleCnt="0"/>
      <dgm:spPr/>
    </dgm:pt>
    <dgm:pt modelId="{058D7277-FD64-49EB-90FF-F4A94E2F1E05}" type="pres">
      <dgm:prSet presAssocID="{19A3D887-2155-4D1B-8CD8-9186FC8F4EA6}" presName="Name37" presStyleLbl="parChTrans1D3" presStyleIdx="1" presStyleCnt="2"/>
      <dgm:spPr/>
      <dgm:t>
        <a:bodyPr/>
        <a:lstStyle/>
        <a:p>
          <a:endParaRPr lang="pt-BR"/>
        </a:p>
      </dgm:t>
    </dgm:pt>
    <dgm:pt modelId="{834E9590-AEB9-4F83-A2B1-C4504A27BFB5}" type="pres">
      <dgm:prSet presAssocID="{282FFE54-1B9A-4ABE-B9FF-A4C0B70A8958}" presName="hierRoot2" presStyleCnt="0">
        <dgm:presLayoutVars>
          <dgm:hierBranch val="init"/>
        </dgm:presLayoutVars>
      </dgm:prSet>
      <dgm:spPr/>
    </dgm:pt>
    <dgm:pt modelId="{327AF7E0-90B9-4884-A67D-A652C653DFA2}" type="pres">
      <dgm:prSet presAssocID="{282FFE54-1B9A-4ABE-B9FF-A4C0B70A8958}" presName="rootComposite" presStyleCnt="0"/>
      <dgm:spPr/>
    </dgm:pt>
    <dgm:pt modelId="{06A88940-F263-48B2-97C5-7BC01D8274CA}" type="pres">
      <dgm:prSet presAssocID="{282FFE54-1B9A-4ABE-B9FF-A4C0B70A8958}" presName="rootText" presStyleLbl="node3" presStyleIdx="1" presStyleCnt="2">
        <dgm:presLayoutVars>
          <dgm:chPref val="3"/>
        </dgm:presLayoutVars>
      </dgm:prSet>
      <dgm:spPr/>
      <dgm:t>
        <a:bodyPr/>
        <a:lstStyle/>
        <a:p>
          <a:endParaRPr lang="pt-BR"/>
        </a:p>
      </dgm:t>
    </dgm:pt>
    <dgm:pt modelId="{4838414B-9119-411C-9A9E-0306575C8C19}" type="pres">
      <dgm:prSet presAssocID="{282FFE54-1B9A-4ABE-B9FF-A4C0B70A8958}" presName="rootConnector" presStyleLbl="node3" presStyleIdx="1" presStyleCnt="2"/>
      <dgm:spPr/>
      <dgm:t>
        <a:bodyPr/>
        <a:lstStyle/>
        <a:p>
          <a:endParaRPr lang="pt-BR"/>
        </a:p>
      </dgm:t>
    </dgm:pt>
    <dgm:pt modelId="{AAC3EF0E-0161-444F-B7C1-CC8FDE3074FD}" type="pres">
      <dgm:prSet presAssocID="{282FFE54-1B9A-4ABE-B9FF-A4C0B70A8958}" presName="hierChild4" presStyleCnt="0"/>
      <dgm:spPr/>
    </dgm:pt>
    <dgm:pt modelId="{D5C61C03-7E34-4BE8-BDAA-D8B167B2C404}" type="pres">
      <dgm:prSet presAssocID="{CD657753-0858-4068-A6F0-3AF352CFBC6B}" presName="Name37" presStyleLbl="parChTrans1D4" presStyleIdx="1" presStyleCnt="2"/>
      <dgm:spPr/>
      <dgm:t>
        <a:bodyPr/>
        <a:lstStyle/>
        <a:p>
          <a:endParaRPr lang="pt-BR"/>
        </a:p>
      </dgm:t>
    </dgm:pt>
    <dgm:pt modelId="{7F8FDFC2-BDAD-44E4-A283-6B1962E2354B}" type="pres">
      <dgm:prSet presAssocID="{0A5EFB3B-9017-4F2A-A99B-66F985488197}" presName="hierRoot2" presStyleCnt="0">
        <dgm:presLayoutVars>
          <dgm:hierBranch val="init"/>
        </dgm:presLayoutVars>
      </dgm:prSet>
      <dgm:spPr/>
    </dgm:pt>
    <dgm:pt modelId="{E67A9A3B-6A80-4A26-A491-9E3D4CF18B95}" type="pres">
      <dgm:prSet presAssocID="{0A5EFB3B-9017-4F2A-A99B-66F985488197}" presName="rootComposite" presStyleCnt="0"/>
      <dgm:spPr/>
    </dgm:pt>
    <dgm:pt modelId="{F40D4981-2990-4872-8E50-0E94D13DBECD}" type="pres">
      <dgm:prSet presAssocID="{0A5EFB3B-9017-4F2A-A99B-66F985488197}" presName="rootText" presStyleLbl="node4" presStyleIdx="1" presStyleCnt="2">
        <dgm:presLayoutVars>
          <dgm:chPref val="3"/>
        </dgm:presLayoutVars>
      </dgm:prSet>
      <dgm:spPr/>
      <dgm:t>
        <a:bodyPr/>
        <a:lstStyle/>
        <a:p>
          <a:endParaRPr lang="pt-BR"/>
        </a:p>
      </dgm:t>
    </dgm:pt>
    <dgm:pt modelId="{621BD330-3581-41A6-A49C-CC6FD710B1E1}" type="pres">
      <dgm:prSet presAssocID="{0A5EFB3B-9017-4F2A-A99B-66F985488197}" presName="rootConnector" presStyleLbl="node4" presStyleIdx="1" presStyleCnt="2"/>
      <dgm:spPr/>
      <dgm:t>
        <a:bodyPr/>
        <a:lstStyle/>
        <a:p>
          <a:endParaRPr lang="pt-BR"/>
        </a:p>
      </dgm:t>
    </dgm:pt>
    <dgm:pt modelId="{E4A05675-6AC0-4546-863D-011AABB66D83}" type="pres">
      <dgm:prSet presAssocID="{0A5EFB3B-9017-4F2A-A99B-66F985488197}" presName="hierChild4" presStyleCnt="0"/>
      <dgm:spPr/>
    </dgm:pt>
    <dgm:pt modelId="{023B6582-681D-4C4D-94C1-C1B62855704F}" type="pres">
      <dgm:prSet presAssocID="{0A5EFB3B-9017-4F2A-A99B-66F985488197}" presName="hierChild5" presStyleCnt="0"/>
      <dgm:spPr/>
    </dgm:pt>
    <dgm:pt modelId="{8818205F-4CD4-488D-876B-190D5E96C601}" type="pres">
      <dgm:prSet presAssocID="{282FFE54-1B9A-4ABE-B9FF-A4C0B70A8958}" presName="hierChild5" presStyleCnt="0"/>
      <dgm:spPr/>
    </dgm:pt>
    <dgm:pt modelId="{B00E7817-3D51-48CA-9E54-BACC89405F5B}" type="pres">
      <dgm:prSet presAssocID="{CEEF0F16-B82F-4A9E-B184-20681D968B85}" presName="hierChild5" presStyleCnt="0"/>
      <dgm:spPr/>
    </dgm:pt>
    <dgm:pt modelId="{8D514139-549D-4759-97E5-7DC20F4DB855}" type="pres">
      <dgm:prSet presAssocID="{3372E1EF-93CF-42B3-9F14-FBC2E9D35D42}" presName="hierChild3" presStyleCnt="0"/>
      <dgm:spPr/>
    </dgm:pt>
  </dgm:ptLst>
  <dgm:cxnLst>
    <dgm:cxn modelId="{76288448-EA53-44F9-A0B0-7C5226E1BB2B}" type="presOf" srcId="{282FFE54-1B9A-4ABE-B9FF-A4C0B70A8958}" destId="{06A88940-F263-48B2-97C5-7BC01D8274CA}" srcOrd="0" destOrd="0" presId="urn:microsoft.com/office/officeart/2005/8/layout/orgChart1"/>
    <dgm:cxn modelId="{83BBEB3A-FABD-41CF-BFA4-95D0C9862D96}" type="presOf" srcId="{17405070-E9C9-4F90-9E5B-60E86B80AC43}" destId="{4BAE6E09-E12D-4DAA-85AA-E6166B9F5AA4}" srcOrd="0" destOrd="0" presId="urn:microsoft.com/office/officeart/2005/8/layout/orgChart1"/>
    <dgm:cxn modelId="{1B9F71D1-3A77-4470-87AA-8B3D99810943}" type="presOf" srcId="{0A5EFB3B-9017-4F2A-A99B-66F985488197}" destId="{F40D4981-2990-4872-8E50-0E94D13DBECD}" srcOrd="0" destOrd="0" presId="urn:microsoft.com/office/officeart/2005/8/layout/orgChart1"/>
    <dgm:cxn modelId="{F1B8E160-0242-40EF-87DB-E1E865931D8B}" srcId="{84D2C6D8-F52A-4440-912B-0B9CEA6034EB}" destId="{17405070-E9C9-4F90-9E5B-60E86B80AC43}" srcOrd="0" destOrd="0" parTransId="{FDE11231-9C76-4251-B63E-AE90D6B382A2}" sibTransId="{424FA738-2BCF-4E7E-BD73-DEA6AD5C7AF5}"/>
    <dgm:cxn modelId="{89026288-8CF6-49C7-BEFD-53B17F1D79F5}" type="presOf" srcId="{19A3D887-2155-4D1B-8CD8-9186FC8F4EA6}" destId="{058D7277-FD64-49EB-90FF-F4A94E2F1E05}" srcOrd="0" destOrd="0" presId="urn:microsoft.com/office/officeart/2005/8/layout/orgChart1"/>
    <dgm:cxn modelId="{59239392-BBD8-4BD0-98EA-EE1917ED7602}" type="presOf" srcId="{3372E1EF-93CF-42B3-9F14-FBC2E9D35D42}" destId="{5E890B47-DCF1-40CC-8EDF-7B43254133AE}" srcOrd="1" destOrd="0" presId="urn:microsoft.com/office/officeart/2005/8/layout/orgChart1"/>
    <dgm:cxn modelId="{5D1E78AC-739B-4150-8F31-2D4829C93C47}" type="presOf" srcId="{CD657753-0858-4068-A6F0-3AF352CFBC6B}" destId="{D5C61C03-7E34-4BE8-BDAA-D8B167B2C404}" srcOrd="0" destOrd="0" presId="urn:microsoft.com/office/officeart/2005/8/layout/orgChart1"/>
    <dgm:cxn modelId="{DC4E628E-BF50-4572-9BE4-8FB373DB5E2F}" type="presOf" srcId="{CEEF0F16-B82F-4A9E-B184-20681D968B85}" destId="{A6B260E6-7C4A-475D-9491-AC7CEECA7AD4}" srcOrd="1" destOrd="0" presId="urn:microsoft.com/office/officeart/2005/8/layout/orgChart1"/>
    <dgm:cxn modelId="{19CFAA9F-308A-4710-88F4-25390A218579}" srcId="{282FFE54-1B9A-4ABE-B9FF-A4C0B70A8958}" destId="{0A5EFB3B-9017-4F2A-A99B-66F985488197}" srcOrd="0" destOrd="0" parTransId="{CD657753-0858-4068-A6F0-3AF352CFBC6B}" sibTransId="{812D4E3C-40B3-4106-9D04-29F6C2753BF3}"/>
    <dgm:cxn modelId="{EF495570-30FA-4F36-B6BE-F34460146003}" type="presOf" srcId="{3372E1EF-93CF-42B3-9F14-FBC2E9D35D42}" destId="{40666B64-3697-4B1F-AD0A-7F1F63E012CB}" srcOrd="0" destOrd="0" presId="urn:microsoft.com/office/officeart/2005/8/layout/orgChart1"/>
    <dgm:cxn modelId="{2F6AFB25-E669-4C3F-9EDC-FBFB2E2EEE52}" type="presOf" srcId="{CEEF0F16-B82F-4A9E-B184-20681D968B85}" destId="{AE5DBD54-EE66-44AD-99C0-1532A06397BF}" srcOrd="0" destOrd="0" presId="urn:microsoft.com/office/officeart/2005/8/layout/orgChart1"/>
    <dgm:cxn modelId="{5FA334F3-40F1-4F26-80AA-38CF1815CCA1}" type="presOf" srcId="{0A5EFB3B-9017-4F2A-A99B-66F985488197}" destId="{621BD330-3581-41A6-A49C-CC6FD710B1E1}" srcOrd="1" destOrd="0" presId="urn:microsoft.com/office/officeart/2005/8/layout/orgChart1"/>
    <dgm:cxn modelId="{77904D6B-09DB-4414-9568-73AF400B43DB}" type="presOf" srcId="{17405070-E9C9-4F90-9E5B-60E86B80AC43}" destId="{E3B09B6C-28C4-42B5-ACCF-A0BF92F3CA25}" srcOrd="1" destOrd="0" presId="urn:microsoft.com/office/officeart/2005/8/layout/orgChart1"/>
    <dgm:cxn modelId="{72AE851D-C411-413F-847D-20E56EE6E130}" srcId="{3372E1EF-93CF-42B3-9F14-FBC2E9D35D42}" destId="{CEEF0F16-B82F-4A9E-B184-20681D968B85}" srcOrd="0" destOrd="0" parTransId="{F44D1913-A84D-4570-A32E-6E56C26558E5}" sibTransId="{6F211190-ED19-467D-BECD-69FB5371F8B8}"/>
    <dgm:cxn modelId="{CAD93670-7B44-4552-94E5-BCC2239CE1AB}" srcId="{CEEF0F16-B82F-4A9E-B184-20681D968B85}" destId="{84D2C6D8-F52A-4440-912B-0B9CEA6034EB}" srcOrd="0" destOrd="0" parTransId="{72CDEDFD-5F11-4540-9C1B-1043B61AE252}" sibTransId="{6F37821B-FD32-484D-BF32-CE80B0506C12}"/>
    <dgm:cxn modelId="{40AFDD46-5794-4D7E-AB9C-F56EFA0D31A2}" type="presOf" srcId="{84D2C6D8-F52A-4440-912B-0B9CEA6034EB}" destId="{BB996B5F-6A41-42A0-8E06-8A93899BFCDB}" srcOrd="0" destOrd="0" presId="urn:microsoft.com/office/officeart/2005/8/layout/orgChart1"/>
    <dgm:cxn modelId="{00B89647-1300-4AC3-B9FB-43E4F1D8783D}" srcId="{AF5CA214-C1F0-4BE9-9D65-1B9A4B575EF6}" destId="{3372E1EF-93CF-42B3-9F14-FBC2E9D35D42}" srcOrd="0" destOrd="0" parTransId="{D61C4E22-D403-47E9-8FC0-F6BF4DABC5E3}" sibTransId="{D40F6DAB-5250-4C76-874D-358E1922DD33}"/>
    <dgm:cxn modelId="{954F43D5-594D-42D6-A634-4E2041BD7338}" type="presOf" srcId="{282FFE54-1B9A-4ABE-B9FF-A4C0B70A8958}" destId="{4838414B-9119-411C-9A9E-0306575C8C19}" srcOrd="1" destOrd="0" presId="urn:microsoft.com/office/officeart/2005/8/layout/orgChart1"/>
    <dgm:cxn modelId="{57F885B5-82B5-42D6-9E4E-4144BD946F1E}" type="presOf" srcId="{84D2C6D8-F52A-4440-912B-0B9CEA6034EB}" destId="{4100FC0F-C540-4488-A417-523873B2AE0D}" srcOrd="1" destOrd="0" presId="urn:microsoft.com/office/officeart/2005/8/layout/orgChart1"/>
    <dgm:cxn modelId="{396335C9-6A9B-4EB8-99E8-4219C9E95FA4}" type="presOf" srcId="{72CDEDFD-5F11-4540-9C1B-1043B61AE252}" destId="{0CD74CDB-E024-4497-B014-9557C28E3755}" srcOrd="0" destOrd="0" presId="urn:microsoft.com/office/officeart/2005/8/layout/orgChart1"/>
    <dgm:cxn modelId="{9E281F54-7B1E-4A77-8214-61F3AEC5B241}" type="presOf" srcId="{F44D1913-A84D-4570-A32E-6E56C26558E5}" destId="{C251C8F9-6627-404D-AA34-4A98253C2475}" srcOrd="0" destOrd="0" presId="urn:microsoft.com/office/officeart/2005/8/layout/orgChart1"/>
    <dgm:cxn modelId="{DCA2D78C-1D49-4F32-A59A-0B8224351841}" type="presOf" srcId="{FDE11231-9C76-4251-B63E-AE90D6B382A2}" destId="{BE1A4504-4692-4484-9076-FE3D64611BF6}" srcOrd="0" destOrd="0" presId="urn:microsoft.com/office/officeart/2005/8/layout/orgChart1"/>
    <dgm:cxn modelId="{1DD5436F-641E-4E37-AA8C-C4877E8EC767}" type="presOf" srcId="{AF5CA214-C1F0-4BE9-9D65-1B9A4B575EF6}" destId="{2960EF56-5D4C-4E48-A7B4-4389EF9B926F}" srcOrd="0" destOrd="0" presId="urn:microsoft.com/office/officeart/2005/8/layout/orgChart1"/>
    <dgm:cxn modelId="{5C0B67CF-0B06-41FF-A737-6766991471DE}" srcId="{CEEF0F16-B82F-4A9E-B184-20681D968B85}" destId="{282FFE54-1B9A-4ABE-B9FF-A4C0B70A8958}" srcOrd="1" destOrd="0" parTransId="{19A3D887-2155-4D1B-8CD8-9186FC8F4EA6}" sibTransId="{6075C7D5-4631-4D0E-9405-BAEDB668510E}"/>
    <dgm:cxn modelId="{514402CC-DD5E-4284-8585-64A3C71F1BBD}" type="presParOf" srcId="{2960EF56-5D4C-4E48-A7B4-4389EF9B926F}" destId="{C55EE5F1-F5E2-49CB-A8CA-D715D71C44BC}" srcOrd="0" destOrd="0" presId="urn:microsoft.com/office/officeart/2005/8/layout/orgChart1"/>
    <dgm:cxn modelId="{0F55461C-C947-43DD-A555-9B7B5B9B69AF}" type="presParOf" srcId="{C55EE5F1-F5E2-49CB-A8CA-D715D71C44BC}" destId="{BFEEE75A-16DA-46AC-835B-C3DFE7B8E7DA}" srcOrd="0" destOrd="0" presId="urn:microsoft.com/office/officeart/2005/8/layout/orgChart1"/>
    <dgm:cxn modelId="{4FE21A78-F2AA-4E10-AA56-CDD3CF51CC25}" type="presParOf" srcId="{BFEEE75A-16DA-46AC-835B-C3DFE7B8E7DA}" destId="{40666B64-3697-4B1F-AD0A-7F1F63E012CB}" srcOrd="0" destOrd="0" presId="urn:microsoft.com/office/officeart/2005/8/layout/orgChart1"/>
    <dgm:cxn modelId="{227CA851-5E99-4E87-A0CD-57876CC649D4}" type="presParOf" srcId="{BFEEE75A-16DA-46AC-835B-C3DFE7B8E7DA}" destId="{5E890B47-DCF1-40CC-8EDF-7B43254133AE}" srcOrd="1" destOrd="0" presId="urn:microsoft.com/office/officeart/2005/8/layout/orgChart1"/>
    <dgm:cxn modelId="{3BD5D0CB-B379-4D86-9D52-33A6DD170397}" type="presParOf" srcId="{C55EE5F1-F5E2-49CB-A8CA-D715D71C44BC}" destId="{E49B3DBA-6E23-4F92-A7EE-634580859ABE}" srcOrd="1" destOrd="0" presId="urn:microsoft.com/office/officeart/2005/8/layout/orgChart1"/>
    <dgm:cxn modelId="{0F3E781B-4A5A-4854-AB48-3F7DF4B24280}" type="presParOf" srcId="{E49B3DBA-6E23-4F92-A7EE-634580859ABE}" destId="{C251C8F9-6627-404D-AA34-4A98253C2475}" srcOrd="0" destOrd="0" presId="urn:microsoft.com/office/officeart/2005/8/layout/orgChart1"/>
    <dgm:cxn modelId="{2A8AECC0-1F4C-49A5-9F78-E7B12FAFFB58}" type="presParOf" srcId="{E49B3DBA-6E23-4F92-A7EE-634580859ABE}" destId="{E5EE0066-859F-4E53-AB22-86991C3BD990}" srcOrd="1" destOrd="0" presId="urn:microsoft.com/office/officeart/2005/8/layout/orgChart1"/>
    <dgm:cxn modelId="{EC4FFAB9-3C43-4D5F-90D4-9750B8256AA6}" type="presParOf" srcId="{E5EE0066-859F-4E53-AB22-86991C3BD990}" destId="{6A62B679-36BB-4933-B983-4A3BDBAB711F}" srcOrd="0" destOrd="0" presId="urn:microsoft.com/office/officeart/2005/8/layout/orgChart1"/>
    <dgm:cxn modelId="{3F208D47-045C-4328-AEB1-F0D779BB5930}" type="presParOf" srcId="{6A62B679-36BB-4933-B983-4A3BDBAB711F}" destId="{AE5DBD54-EE66-44AD-99C0-1532A06397BF}" srcOrd="0" destOrd="0" presId="urn:microsoft.com/office/officeart/2005/8/layout/orgChart1"/>
    <dgm:cxn modelId="{037DC86C-6414-4004-99BD-28BB4C6ED1C2}" type="presParOf" srcId="{6A62B679-36BB-4933-B983-4A3BDBAB711F}" destId="{A6B260E6-7C4A-475D-9491-AC7CEECA7AD4}" srcOrd="1" destOrd="0" presId="urn:microsoft.com/office/officeart/2005/8/layout/orgChart1"/>
    <dgm:cxn modelId="{3AE8B6E8-60DD-46B5-9A84-10A113B7A31F}" type="presParOf" srcId="{E5EE0066-859F-4E53-AB22-86991C3BD990}" destId="{27C9F0DE-41DF-4350-8E0A-B72466075B36}" srcOrd="1" destOrd="0" presId="urn:microsoft.com/office/officeart/2005/8/layout/orgChart1"/>
    <dgm:cxn modelId="{C460BE07-A2CB-49A5-9565-62C97AB60A16}" type="presParOf" srcId="{27C9F0DE-41DF-4350-8E0A-B72466075B36}" destId="{0CD74CDB-E024-4497-B014-9557C28E3755}" srcOrd="0" destOrd="0" presId="urn:microsoft.com/office/officeart/2005/8/layout/orgChart1"/>
    <dgm:cxn modelId="{80F0DB20-AA81-45EC-B0F6-8B2902C2CB6B}" type="presParOf" srcId="{27C9F0DE-41DF-4350-8E0A-B72466075B36}" destId="{43E7EE52-019E-4BBB-9F88-EDE218AE1B3D}" srcOrd="1" destOrd="0" presId="urn:microsoft.com/office/officeart/2005/8/layout/orgChart1"/>
    <dgm:cxn modelId="{ED170AEA-2133-43CF-BB44-969579C158C7}" type="presParOf" srcId="{43E7EE52-019E-4BBB-9F88-EDE218AE1B3D}" destId="{4E6D97EB-B26F-4C1A-8BAA-BD39ACC71B61}" srcOrd="0" destOrd="0" presId="urn:microsoft.com/office/officeart/2005/8/layout/orgChart1"/>
    <dgm:cxn modelId="{1CCDA0E5-75B4-43EB-8757-B060DAB5CCDA}" type="presParOf" srcId="{4E6D97EB-B26F-4C1A-8BAA-BD39ACC71B61}" destId="{BB996B5F-6A41-42A0-8E06-8A93899BFCDB}" srcOrd="0" destOrd="0" presId="urn:microsoft.com/office/officeart/2005/8/layout/orgChart1"/>
    <dgm:cxn modelId="{765E8990-18A1-4F2E-80DB-FF3C50E6C5E5}" type="presParOf" srcId="{4E6D97EB-B26F-4C1A-8BAA-BD39ACC71B61}" destId="{4100FC0F-C540-4488-A417-523873B2AE0D}" srcOrd="1" destOrd="0" presId="urn:microsoft.com/office/officeart/2005/8/layout/orgChart1"/>
    <dgm:cxn modelId="{14F855C2-9629-4349-AE77-DDCA1B5E244E}" type="presParOf" srcId="{43E7EE52-019E-4BBB-9F88-EDE218AE1B3D}" destId="{CC160AA9-1071-45A3-B8EA-0FB08BA8B829}" srcOrd="1" destOrd="0" presId="urn:microsoft.com/office/officeart/2005/8/layout/orgChart1"/>
    <dgm:cxn modelId="{AA94DB97-9D96-4F9B-8CE5-871D08974322}" type="presParOf" srcId="{CC160AA9-1071-45A3-B8EA-0FB08BA8B829}" destId="{BE1A4504-4692-4484-9076-FE3D64611BF6}" srcOrd="0" destOrd="0" presId="urn:microsoft.com/office/officeart/2005/8/layout/orgChart1"/>
    <dgm:cxn modelId="{225A725E-01CC-4BCB-8821-46353EEE5B6F}" type="presParOf" srcId="{CC160AA9-1071-45A3-B8EA-0FB08BA8B829}" destId="{77F7E537-4D93-4675-AF06-80ADB9A29ADA}" srcOrd="1" destOrd="0" presId="urn:microsoft.com/office/officeart/2005/8/layout/orgChart1"/>
    <dgm:cxn modelId="{E075A471-EDE8-42E9-8ADD-177302030FC3}" type="presParOf" srcId="{77F7E537-4D93-4675-AF06-80ADB9A29ADA}" destId="{CB779AC1-94D6-4EA0-A116-AD96065CBB63}" srcOrd="0" destOrd="0" presId="urn:microsoft.com/office/officeart/2005/8/layout/orgChart1"/>
    <dgm:cxn modelId="{62942AC7-23FD-4AD0-90EF-173E5FF796BE}" type="presParOf" srcId="{CB779AC1-94D6-4EA0-A116-AD96065CBB63}" destId="{4BAE6E09-E12D-4DAA-85AA-E6166B9F5AA4}" srcOrd="0" destOrd="0" presId="urn:microsoft.com/office/officeart/2005/8/layout/orgChart1"/>
    <dgm:cxn modelId="{6BA29A6D-BA01-4577-9E54-D44347C80C59}" type="presParOf" srcId="{CB779AC1-94D6-4EA0-A116-AD96065CBB63}" destId="{E3B09B6C-28C4-42B5-ACCF-A0BF92F3CA25}" srcOrd="1" destOrd="0" presId="urn:microsoft.com/office/officeart/2005/8/layout/orgChart1"/>
    <dgm:cxn modelId="{A354B9A1-5D1F-4CBC-800B-8BFD424520B6}" type="presParOf" srcId="{77F7E537-4D93-4675-AF06-80ADB9A29ADA}" destId="{CC1715F9-4239-4EAA-9B90-F15138F2DB0B}" srcOrd="1" destOrd="0" presId="urn:microsoft.com/office/officeart/2005/8/layout/orgChart1"/>
    <dgm:cxn modelId="{D3ADC5E3-B316-4C82-881E-2A5211CB5E09}" type="presParOf" srcId="{77F7E537-4D93-4675-AF06-80ADB9A29ADA}" destId="{9DA187EB-ADDF-4E91-A66D-48839A3312AE}" srcOrd="2" destOrd="0" presId="urn:microsoft.com/office/officeart/2005/8/layout/orgChart1"/>
    <dgm:cxn modelId="{1B26B6A6-4EA3-4A06-8900-DA942FFC0326}" type="presParOf" srcId="{43E7EE52-019E-4BBB-9F88-EDE218AE1B3D}" destId="{2318D554-C9D1-41FA-8D09-04E64DDD7165}" srcOrd="2" destOrd="0" presId="urn:microsoft.com/office/officeart/2005/8/layout/orgChart1"/>
    <dgm:cxn modelId="{3E7E32FF-A1C0-482A-8DE5-EB021D4E8F26}" type="presParOf" srcId="{27C9F0DE-41DF-4350-8E0A-B72466075B36}" destId="{058D7277-FD64-49EB-90FF-F4A94E2F1E05}" srcOrd="2" destOrd="0" presId="urn:microsoft.com/office/officeart/2005/8/layout/orgChart1"/>
    <dgm:cxn modelId="{B9B27C28-F79A-4F38-8441-E72B02B9F330}" type="presParOf" srcId="{27C9F0DE-41DF-4350-8E0A-B72466075B36}" destId="{834E9590-AEB9-4F83-A2B1-C4504A27BFB5}" srcOrd="3" destOrd="0" presId="urn:microsoft.com/office/officeart/2005/8/layout/orgChart1"/>
    <dgm:cxn modelId="{9951AA30-2A1C-46AC-AFBB-CE9AE888D3C3}" type="presParOf" srcId="{834E9590-AEB9-4F83-A2B1-C4504A27BFB5}" destId="{327AF7E0-90B9-4884-A67D-A652C653DFA2}" srcOrd="0" destOrd="0" presId="urn:microsoft.com/office/officeart/2005/8/layout/orgChart1"/>
    <dgm:cxn modelId="{889800E5-4E49-4B0A-84E4-B70BCD223A9D}" type="presParOf" srcId="{327AF7E0-90B9-4884-A67D-A652C653DFA2}" destId="{06A88940-F263-48B2-97C5-7BC01D8274CA}" srcOrd="0" destOrd="0" presId="urn:microsoft.com/office/officeart/2005/8/layout/orgChart1"/>
    <dgm:cxn modelId="{F3A259F5-7919-4263-943F-A111A5735660}" type="presParOf" srcId="{327AF7E0-90B9-4884-A67D-A652C653DFA2}" destId="{4838414B-9119-411C-9A9E-0306575C8C19}" srcOrd="1" destOrd="0" presId="urn:microsoft.com/office/officeart/2005/8/layout/orgChart1"/>
    <dgm:cxn modelId="{094513DC-94F8-4827-A537-CEC0F7A57861}" type="presParOf" srcId="{834E9590-AEB9-4F83-A2B1-C4504A27BFB5}" destId="{AAC3EF0E-0161-444F-B7C1-CC8FDE3074FD}" srcOrd="1" destOrd="0" presId="urn:microsoft.com/office/officeart/2005/8/layout/orgChart1"/>
    <dgm:cxn modelId="{CB4A6E0C-AB05-4D15-9114-5ADE04512424}" type="presParOf" srcId="{AAC3EF0E-0161-444F-B7C1-CC8FDE3074FD}" destId="{D5C61C03-7E34-4BE8-BDAA-D8B167B2C404}" srcOrd="0" destOrd="0" presId="urn:microsoft.com/office/officeart/2005/8/layout/orgChart1"/>
    <dgm:cxn modelId="{E8429573-39F4-4132-8FA7-E09F482F8292}" type="presParOf" srcId="{AAC3EF0E-0161-444F-B7C1-CC8FDE3074FD}" destId="{7F8FDFC2-BDAD-44E4-A283-6B1962E2354B}" srcOrd="1" destOrd="0" presId="urn:microsoft.com/office/officeart/2005/8/layout/orgChart1"/>
    <dgm:cxn modelId="{45287964-A3E0-4BE5-B625-4AFF57C06947}" type="presParOf" srcId="{7F8FDFC2-BDAD-44E4-A283-6B1962E2354B}" destId="{E67A9A3B-6A80-4A26-A491-9E3D4CF18B95}" srcOrd="0" destOrd="0" presId="urn:microsoft.com/office/officeart/2005/8/layout/orgChart1"/>
    <dgm:cxn modelId="{9F059009-2A17-48C5-959A-53BECF490FD6}" type="presParOf" srcId="{E67A9A3B-6A80-4A26-A491-9E3D4CF18B95}" destId="{F40D4981-2990-4872-8E50-0E94D13DBECD}" srcOrd="0" destOrd="0" presId="urn:microsoft.com/office/officeart/2005/8/layout/orgChart1"/>
    <dgm:cxn modelId="{6A256D18-A62C-4154-9DF8-4B870279AA47}" type="presParOf" srcId="{E67A9A3B-6A80-4A26-A491-9E3D4CF18B95}" destId="{621BD330-3581-41A6-A49C-CC6FD710B1E1}" srcOrd="1" destOrd="0" presId="urn:microsoft.com/office/officeart/2005/8/layout/orgChart1"/>
    <dgm:cxn modelId="{B45B57D4-77A2-4287-A6CC-FD3DC1B5674C}" type="presParOf" srcId="{7F8FDFC2-BDAD-44E4-A283-6B1962E2354B}" destId="{E4A05675-6AC0-4546-863D-011AABB66D83}" srcOrd="1" destOrd="0" presId="urn:microsoft.com/office/officeart/2005/8/layout/orgChart1"/>
    <dgm:cxn modelId="{E95088C5-33EE-4553-98EB-836E444018D4}" type="presParOf" srcId="{7F8FDFC2-BDAD-44E4-A283-6B1962E2354B}" destId="{023B6582-681D-4C4D-94C1-C1B62855704F}" srcOrd="2" destOrd="0" presId="urn:microsoft.com/office/officeart/2005/8/layout/orgChart1"/>
    <dgm:cxn modelId="{42531814-3FA1-473A-905E-E93CBA8C932D}" type="presParOf" srcId="{834E9590-AEB9-4F83-A2B1-C4504A27BFB5}" destId="{8818205F-4CD4-488D-876B-190D5E96C601}" srcOrd="2" destOrd="0" presId="urn:microsoft.com/office/officeart/2005/8/layout/orgChart1"/>
    <dgm:cxn modelId="{E5337AAA-F219-48A8-B091-F003C47DE396}" type="presParOf" srcId="{E5EE0066-859F-4E53-AB22-86991C3BD990}" destId="{B00E7817-3D51-48CA-9E54-BACC89405F5B}" srcOrd="2" destOrd="0" presId="urn:microsoft.com/office/officeart/2005/8/layout/orgChart1"/>
    <dgm:cxn modelId="{66005215-51D1-4645-A344-B7B3A57B3782}" type="presParOf" srcId="{C55EE5F1-F5E2-49CB-A8CA-D715D71C44BC}" destId="{8D514139-549D-4759-97E5-7DC20F4DB855}"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C61C03-7E34-4BE8-BDAA-D8B167B2C404}">
      <dsp:nvSpPr>
        <dsp:cNvPr id="0" name=""/>
        <dsp:cNvSpPr/>
      </dsp:nvSpPr>
      <dsp:spPr>
        <a:xfrm>
          <a:off x="4228703" y="3954900"/>
          <a:ext cx="308818" cy="947042"/>
        </a:xfrm>
        <a:custGeom>
          <a:avLst/>
          <a:gdLst/>
          <a:ahLst/>
          <a:cxnLst/>
          <a:rect l="0" t="0" r="0" b="0"/>
          <a:pathLst>
            <a:path>
              <a:moveTo>
                <a:pt x="0" y="0"/>
              </a:moveTo>
              <a:lnTo>
                <a:pt x="0" y="947042"/>
              </a:lnTo>
              <a:lnTo>
                <a:pt x="308818" y="947042"/>
              </a:lnTo>
            </a:path>
          </a:pathLst>
        </a:custGeom>
        <a:noFill/>
        <a:ln w="1587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58D7277-FD64-49EB-90FF-F4A94E2F1E05}">
      <dsp:nvSpPr>
        <dsp:cNvPr id="0" name=""/>
        <dsp:cNvSpPr/>
      </dsp:nvSpPr>
      <dsp:spPr>
        <a:xfrm>
          <a:off x="3806651" y="2493160"/>
          <a:ext cx="1245567" cy="432345"/>
        </a:xfrm>
        <a:custGeom>
          <a:avLst/>
          <a:gdLst/>
          <a:ahLst/>
          <a:cxnLst/>
          <a:rect l="0" t="0" r="0" b="0"/>
          <a:pathLst>
            <a:path>
              <a:moveTo>
                <a:pt x="0" y="0"/>
              </a:moveTo>
              <a:lnTo>
                <a:pt x="0" y="216172"/>
              </a:lnTo>
              <a:lnTo>
                <a:pt x="1245567" y="216172"/>
              </a:lnTo>
              <a:lnTo>
                <a:pt x="1245567" y="432345"/>
              </a:lnTo>
            </a:path>
          </a:pathLst>
        </a:custGeom>
        <a:noFill/>
        <a:ln w="1587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E1A4504-4692-4484-9076-FE3D64611BF6}">
      <dsp:nvSpPr>
        <dsp:cNvPr id="0" name=""/>
        <dsp:cNvSpPr/>
      </dsp:nvSpPr>
      <dsp:spPr>
        <a:xfrm>
          <a:off x="1737568" y="3954900"/>
          <a:ext cx="308818" cy="947042"/>
        </a:xfrm>
        <a:custGeom>
          <a:avLst/>
          <a:gdLst/>
          <a:ahLst/>
          <a:cxnLst/>
          <a:rect l="0" t="0" r="0" b="0"/>
          <a:pathLst>
            <a:path>
              <a:moveTo>
                <a:pt x="0" y="0"/>
              </a:moveTo>
              <a:lnTo>
                <a:pt x="0" y="947042"/>
              </a:lnTo>
              <a:lnTo>
                <a:pt x="308818" y="947042"/>
              </a:lnTo>
            </a:path>
          </a:pathLst>
        </a:custGeom>
        <a:noFill/>
        <a:ln w="1587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CD74CDB-E024-4497-B014-9557C28E3755}">
      <dsp:nvSpPr>
        <dsp:cNvPr id="0" name=""/>
        <dsp:cNvSpPr/>
      </dsp:nvSpPr>
      <dsp:spPr>
        <a:xfrm>
          <a:off x="2561083" y="2493160"/>
          <a:ext cx="1245567" cy="432345"/>
        </a:xfrm>
        <a:custGeom>
          <a:avLst/>
          <a:gdLst/>
          <a:ahLst/>
          <a:cxnLst/>
          <a:rect l="0" t="0" r="0" b="0"/>
          <a:pathLst>
            <a:path>
              <a:moveTo>
                <a:pt x="1245567" y="0"/>
              </a:moveTo>
              <a:lnTo>
                <a:pt x="1245567" y="216172"/>
              </a:lnTo>
              <a:lnTo>
                <a:pt x="0" y="216172"/>
              </a:lnTo>
              <a:lnTo>
                <a:pt x="0" y="432345"/>
              </a:lnTo>
            </a:path>
          </a:pathLst>
        </a:custGeom>
        <a:noFill/>
        <a:ln w="1587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251C8F9-6627-404D-AA34-4A98253C2475}">
      <dsp:nvSpPr>
        <dsp:cNvPr id="0" name=""/>
        <dsp:cNvSpPr/>
      </dsp:nvSpPr>
      <dsp:spPr>
        <a:xfrm>
          <a:off x="3760931" y="1031420"/>
          <a:ext cx="91440" cy="432345"/>
        </a:xfrm>
        <a:custGeom>
          <a:avLst/>
          <a:gdLst/>
          <a:ahLst/>
          <a:cxnLst/>
          <a:rect l="0" t="0" r="0" b="0"/>
          <a:pathLst>
            <a:path>
              <a:moveTo>
                <a:pt x="45720" y="0"/>
              </a:moveTo>
              <a:lnTo>
                <a:pt x="45720" y="432345"/>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0666B64-3697-4B1F-AD0A-7F1F63E012CB}">
      <dsp:nvSpPr>
        <dsp:cNvPr id="0" name=""/>
        <dsp:cNvSpPr/>
      </dsp:nvSpPr>
      <dsp:spPr>
        <a:xfrm>
          <a:off x="2777256" y="2025"/>
          <a:ext cx="2058789" cy="1029394"/>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pt-BR" sz="2100" kern="1200" dirty="0" smtClean="0"/>
            <a:t>39 empreendimentos</a:t>
          </a:r>
          <a:endParaRPr lang="pt-BR" sz="2100" kern="1200" dirty="0"/>
        </a:p>
      </dsp:txBody>
      <dsp:txXfrm>
        <a:off x="2777256" y="2025"/>
        <a:ext cx="2058789" cy="1029394"/>
      </dsp:txXfrm>
    </dsp:sp>
    <dsp:sp modelId="{AE5DBD54-EE66-44AD-99C0-1532A06397BF}">
      <dsp:nvSpPr>
        <dsp:cNvPr id="0" name=""/>
        <dsp:cNvSpPr/>
      </dsp:nvSpPr>
      <dsp:spPr>
        <a:xfrm>
          <a:off x="2777256" y="1463766"/>
          <a:ext cx="2058789" cy="1029394"/>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pt-BR" sz="2100" kern="1200" dirty="0" smtClean="0"/>
            <a:t>6005 unidades</a:t>
          </a:r>
          <a:endParaRPr lang="pt-BR" sz="2100" kern="1200" dirty="0"/>
        </a:p>
      </dsp:txBody>
      <dsp:txXfrm>
        <a:off x="2777256" y="1463766"/>
        <a:ext cx="2058789" cy="1029394"/>
      </dsp:txXfrm>
    </dsp:sp>
    <dsp:sp modelId="{BB996B5F-6A41-42A0-8E06-8A93899BFCDB}">
      <dsp:nvSpPr>
        <dsp:cNvPr id="0" name=""/>
        <dsp:cNvSpPr/>
      </dsp:nvSpPr>
      <dsp:spPr>
        <a:xfrm>
          <a:off x="1531689" y="2925506"/>
          <a:ext cx="2058789" cy="1029394"/>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pt-BR" sz="2100" kern="1200" dirty="0" smtClean="0"/>
            <a:t>Autogestão</a:t>
          </a:r>
        </a:p>
        <a:p>
          <a:pPr lvl="0" algn="ctr" defTabSz="933450">
            <a:lnSpc>
              <a:spcPct val="90000"/>
            </a:lnSpc>
            <a:spcBef>
              <a:spcPct val="0"/>
            </a:spcBef>
            <a:spcAft>
              <a:spcPct val="35000"/>
            </a:spcAft>
          </a:pPr>
          <a:r>
            <a:rPr lang="pt-BR" sz="2100" kern="1200" dirty="0" smtClean="0"/>
            <a:t>6 empreendimentos</a:t>
          </a:r>
          <a:endParaRPr lang="pt-BR" sz="2100" kern="1200" dirty="0"/>
        </a:p>
      </dsp:txBody>
      <dsp:txXfrm>
        <a:off x="1531689" y="2925506"/>
        <a:ext cx="2058789" cy="1029394"/>
      </dsp:txXfrm>
    </dsp:sp>
    <dsp:sp modelId="{4BAE6E09-E12D-4DAA-85AA-E6166B9F5AA4}">
      <dsp:nvSpPr>
        <dsp:cNvPr id="0" name=""/>
        <dsp:cNvSpPr/>
      </dsp:nvSpPr>
      <dsp:spPr>
        <a:xfrm>
          <a:off x="2046386" y="4387246"/>
          <a:ext cx="2058789" cy="1029394"/>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pt-BR" sz="2100" kern="1200" dirty="0" smtClean="0"/>
            <a:t>670 unidades</a:t>
          </a:r>
          <a:endParaRPr lang="pt-BR" sz="2100" kern="1200" dirty="0"/>
        </a:p>
      </dsp:txBody>
      <dsp:txXfrm>
        <a:off x="2046386" y="4387246"/>
        <a:ext cx="2058789" cy="1029394"/>
      </dsp:txXfrm>
    </dsp:sp>
    <dsp:sp modelId="{06A88940-F263-48B2-97C5-7BC01D8274CA}">
      <dsp:nvSpPr>
        <dsp:cNvPr id="0" name=""/>
        <dsp:cNvSpPr/>
      </dsp:nvSpPr>
      <dsp:spPr>
        <a:xfrm>
          <a:off x="4022824" y="2925506"/>
          <a:ext cx="2058789" cy="1029394"/>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pt-BR" sz="2100" kern="1200" dirty="0" smtClean="0"/>
            <a:t>Cogestão</a:t>
          </a:r>
          <a:br>
            <a:rPr lang="pt-BR" sz="2100" kern="1200" dirty="0" smtClean="0"/>
          </a:br>
          <a:r>
            <a:rPr lang="pt-BR" sz="2100" kern="1200" dirty="0" smtClean="0"/>
            <a:t>33 empreendimentos</a:t>
          </a:r>
          <a:endParaRPr lang="pt-BR" sz="2100" kern="1200" dirty="0"/>
        </a:p>
      </dsp:txBody>
      <dsp:txXfrm>
        <a:off x="4022824" y="2925506"/>
        <a:ext cx="2058789" cy="1029394"/>
      </dsp:txXfrm>
    </dsp:sp>
    <dsp:sp modelId="{F40D4981-2990-4872-8E50-0E94D13DBECD}">
      <dsp:nvSpPr>
        <dsp:cNvPr id="0" name=""/>
        <dsp:cNvSpPr/>
      </dsp:nvSpPr>
      <dsp:spPr>
        <a:xfrm>
          <a:off x="4537521" y="4387246"/>
          <a:ext cx="2058789" cy="1029394"/>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pt-BR" sz="2100" kern="1200" dirty="0" smtClean="0"/>
            <a:t>5335 unidades</a:t>
          </a:r>
          <a:endParaRPr lang="pt-BR" sz="2100" kern="1200" dirty="0"/>
        </a:p>
      </dsp:txBody>
      <dsp:txXfrm>
        <a:off x="4537521" y="4387246"/>
        <a:ext cx="2058789" cy="1029394"/>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ide de título">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pt-BR" smtClean="0"/>
              <a:t>Clique para editar o título mestre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pt-BR" smtClean="0"/>
              <a:t>Clique para editar o estilo do subtítulo mestre</a:t>
            </a:r>
            <a:endParaRPr lang="en-US" dirty="0"/>
          </a:p>
        </p:txBody>
      </p:sp>
      <p:sp>
        <p:nvSpPr>
          <p:cNvPr id="4" name="Date Placeholder 3"/>
          <p:cNvSpPr>
            <a:spLocks noGrp="1"/>
          </p:cNvSpPr>
          <p:nvPr>
            <p:ph type="dt" sz="half" idx="10"/>
          </p:nvPr>
        </p:nvSpPr>
        <p:spPr/>
        <p:txBody>
          <a:bodyPr/>
          <a:lstStyle/>
          <a:p>
            <a:fld id="{B75654C9-99A4-4ADC-975A-745F7298C784}" type="datetimeFigureOut">
              <a:rPr lang="pt-BR" smtClean="0"/>
              <a:t>06/10/2025</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a:xfrm>
            <a:off x="9900458" y="6459785"/>
            <a:ext cx="1312025" cy="365125"/>
          </a:xfrm>
          <a:prstGeom prst="rect">
            <a:avLst/>
          </a:prstGeom>
        </p:spPr>
        <p:txBody>
          <a:bodyPr/>
          <a:lstStyle/>
          <a:p>
            <a:fld id="{D65DFEF8-D9B7-4779-80EC-6FCE2863FECB}" type="slidenum">
              <a:rPr lang="pt-BR" smtClean="0"/>
              <a:t>‹nº›</a:t>
            </a:fld>
            <a:endParaRPr lang="pt-BR"/>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926564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pt-BR" smtClean="0"/>
              <a:t>Clique para editar o título mestre</a:t>
            </a:r>
            <a:endParaRPr lang="en-US" dirty="0"/>
          </a:p>
        </p:txBody>
      </p:sp>
      <p:sp>
        <p:nvSpPr>
          <p:cNvPr id="3" name="Content Placeholder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fld id="{B75654C9-99A4-4ADC-975A-745F7298C784}" type="datetimeFigureOut">
              <a:rPr lang="pt-BR" smtClean="0"/>
              <a:t>06/10/2025</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a:xfrm>
            <a:off x="9900458" y="6459785"/>
            <a:ext cx="1312025" cy="365125"/>
          </a:xfrm>
          <a:prstGeom prst="rect">
            <a:avLst/>
          </a:prstGeom>
        </p:spPr>
        <p:txBody>
          <a:bodyPr/>
          <a:lstStyle/>
          <a:p>
            <a:fld id="{D65DFEF8-D9B7-4779-80EC-6FCE2863FECB}" type="slidenum">
              <a:rPr lang="pt-BR" smtClean="0"/>
              <a:t>‹nº›</a:t>
            </a:fld>
            <a:endParaRPr lang="pt-BR"/>
          </a:p>
        </p:txBody>
      </p:sp>
    </p:spTree>
    <p:extLst>
      <p:ext uri="{BB962C8B-B14F-4D97-AF65-F5344CB8AC3E}">
        <p14:creationId xmlns:p14="http://schemas.microsoft.com/office/powerpoint/2010/main" val="19519144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Cabeçalho da Seção">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pt-BR" smtClean="0"/>
              <a:t>Clique para editar o título mestre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Date Placeholder 3"/>
          <p:cNvSpPr>
            <a:spLocks noGrp="1"/>
          </p:cNvSpPr>
          <p:nvPr>
            <p:ph type="dt" sz="half" idx="10"/>
          </p:nvPr>
        </p:nvSpPr>
        <p:spPr/>
        <p:txBody>
          <a:bodyPr/>
          <a:lstStyle/>
          <a:p>
            <a:fld id="{B75654C9-99A4-4ADC-975A-745F7298C784}" type="datetimeFigureOut">
              <a:rPr lang="pt-BR" smtClean="0"/>
              <a:t>06/10/2025</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a:xfrm>
            <a:off x="9900458" y="6459785"/>
            <a:ext cx="1312025" cy="365125"/>
          </a:xfrm>
          <a:prstGeom prst="rect">
            <a:avLst/>
          </a:prstGeom>
        </p:spPr>
        <p:txBody>
          <a:bodyPr/>
          <a:lstStyle/>
          <a:p>
            <a:fld id="{D65DFEF8-D9B7-4779-80EC-6FCE2863FECB}" type="slidenum">
              <a:rPr lang="pt-BR" smtClean="0"/>
              <a:t>‹nº›</a:t>
            </a:fld>
            <a:endParaRPr lang="pt-BR"/>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860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pt-BR" smtClean="0"/>
              <a:t>Clique para editar o título mestre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5" name="Date Placeholder 4"/>
          <p:cNvSpPr>
            <a:spLocks noGrp="1"/>
          </p:cNvSpPr>
          <p:nvPr>
            <p:ph type="dt" sz="half" idx="10"/>
          </p:nvPr>
        </p:nvSpPr>
        <p:spPr/>
        <p:txBody>
          <a:bodyPr/>
          <a:lstStyle/>
          <a:p>
            <a:fld id="{B75654C9-99A4-4ADC-975A-745F7298C784}" type="datetimeFigureOut">
              <a:rPr lang="pt-BR" smtClean="0"/>
              <a:t>06/10/2025</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a:xfrm>
            <a:off x="9900458" y="6459785"/>
            <a:ext cx="1312025" cy="365125"/>
          </a:xfrm>
          <a:prstGeom prst="rect">
            <a:avLst/>
          </a:prstGeom>
        </p:spPr>
        <p:txBody>
          <a:bodyPr/>
          <a:lstStyle/>
          <a:p>
            <a:fld id="{D65DFEF8-D9B7-4779-80EC-6FCE2863FECB}" type="slidenum">
              <a:rPr lang="pt-BR" smtClean="0"/>
              <a:t>‹nº›</a:t>
            </a:fld>
            <a:endParaRPr lang="pt-BR"/>
          </a:p>
        </p:txBody>
      </p:sp>
    </p:spTree>
    <p:extLst>
      <p:ext uri="{BB962C8B-B14F-4D97-AF65-F5344CB8AC3E}">
        <p14:creationId xmlns:p14="http://schemas.microsoft.com/office/powerpoint/2010/main" val="18299316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pt-BR" smtClean="0"/>
              <a:t>Clique para editar o título mestre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Content Placeholder 3"/>
          <p:cNvSpPr>
            <a:spLocks noGrp="1"/>
          </p:cNvSpPr>
          <p:nvPr>
            <p:ph sz="half" idx="2"/>
          </p:nvPr>
        </p:nvSpPr>
        <p:spPr>
          <a:xfrm>
            <a:off x="1097280" y="2582334"/>
            <a:ext cx="4937760" cy="3378200"/>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Content Placeholder 5"/>
          <p:cNvSpPr>
            <a:spLocks noGrp="1"/>
          </p:cNvSpPr>
          <p:nvPr>
            <p:ph sz="quarter" idx="4"/>
          </p:nvPr>
        </p:nvSpPr>
        <p:spPr>
          <a:xfrm>
            <a:off x="6217920" y="2582334"/>
            <a:ext cx="4937760" cy="3378200"/>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7" name="Date Placeholder 6"/>
          <p:cNvSpPr>
            <a:spLocks noGrp="1"/>
          </p:cNvSpPr>
          <p:nvPr>
            <p:ph type="dt" sz="half" idx="10"/>
          </p:nvPr>
        </p:nvSpPr>
        <p:spPr/>
        <p:txBody>
          <a:bodyPr/>
          <a:lstStyle/>
          <a:p>
            <a:fld id="{B75654C9-99A4-4ADC-975A-745F7298C784}" type="datetimeFigureOut">
              <a:rPr lang="pt-BR" smtClean="0"/>
              <a:t>06/10/2025</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a:xfrm>
            <a:off x="9900458" y="6459785"/>
            <a:ext cx="1312025" cy="365125"/>
          </a:xfrm>
          <a:prstGeom prst="rect">
            <a:avLst/>
          </a:prstGeom>
        </p:spPr>
        <p:txBody>
          <a:bodyPr/>
          <a:lstStyle/>
          <a:p>
            <a:fld id="{D65DFEF8-D9B7-4779-80EC-6FCE2863FECB}" type="slidenum">
              <a:rPr lang="pt-BR" smtClean="0"/>
              <a:t>‹nº›</a:t>
            </a:fld>
            <a:endParaRPr lang="pt-BR"/>
          </a:p>
        </p:txBody>
      </p:sp>
    </p:spTree>
    <p:extLst>
      <p:ext uri="{BB962C8B-B14F-4D97-AF65-F5344CB8AC3E}">
        <p14:creationId xmlns:p14="http://schemas.microsoft.com/office/powerpoint/2010/main" val="16994967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Date Placeholder 2"/>
          <p:cNvSpPr>
            <a:spLocks noGrp="1"/>
          </p:cNvSpPr>
          <p:nvPr>
            <p:ph type="dt" sz="half" idx="10"/>
          </p:nvPr>
        </p:nvSpPr>
        <p:spPr/>
        <p:txBody>
          <a:bodyPr/>
          <a:lstStyle/>
          <a:p>
            <a:fld id="{B75654C9-99A4-4ADC-975A-745F7298C784}" type="datetimeFigureOut">
              <a:rPr lang="pt-BR" smtClean="0"/>
              <a:t>06/10/2025</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a:xfrm>
            <a:off x="9900458" y="6459785"/>
            <a:ext cx="1312025" cy="365125"/>
          </a:xfrm>
          <a:prstGeom prst="rect">
            <a:avLst/>
          </a:prstGeom>
        </p:spPr>
        <p:txBody>
          <a:bodyPr/>
          <a:lstStyle/>
          <a:p>
            <a:fld id="{D65DFEF8-D9B7-4779-80EC-6FCE2863FECB}" type="slidenum">
              <a:rPr lang="pt-BR" smtClean="0"/>
              <a:t>‹nº›</a:t>
            </a:fld>
            <a:endParaRPr lang="pt-BR"/>
          </a:p>
        </p:txBody>
      </p:sp>
    </p:spTree>
    <p:extLst>
      <p:ext uri="{BB962C8B-B14F-4D97-AF65-F5344CB8AC3E}">
        <p14:creationId xmlns:p14="http://schemas.microsoft.com/office/powerpoint/2010/main" val="19333754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m branco">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B75654C9-99A4-4ADC-975A-745F7298C784}" type="datetimeFigureOut">
              <a:rPr lang="pt-BR" smtClean="0"/>
              <a:t>06/10/2025</a:t>
            </a:fld>
            <a:endParaRPr lang="pt-BR"/>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pt-BR"/>
          </a:p>
        </p:txBody>
      </p:sp>
      <p:sp>
        <p:nvSpPr>
          <p:cNvPr id="9" name="Slide Number Placeholder 8"/>
          <p:cNvSpPr>
            <a:spLocks noGrp="1"/>
          </p:cNvSpPr>
          <p:nvPr>
            <p:ph type="sldNum" sz="quarter" idx="12"/>
          </p:nvPr>
        </p:nvSpPr>
        <p:spPr>
          <a:xfrm>
            <a:off x="9900458" y="6459785"/>
            <a:ext cx="1312025" cy="365125"/>
          </a:xfrm>
          <a:prstGeom prst="rect">
            <a:avLst/>
          </a:prstGeom>
        </p:spPr>
        <p:txBody>
          <a:bodyPr/>
          <a:lstStyle/>
          <a:p>
            <a:fld id="{D65DFEF8-D9B7-4779-80EC-6FCE2863FECB}" type="slidenum">
              <a:rPr lang="pt-BR" smtClean="0"/>
              <a:t>‹nº›</a:t>
            </a:fld>
            <a:endParaRPr lang="pt-BR"/>
          </a:p>
        </p:txBody>
      </p:sp>
    </p:spTree>
    <p:extLst>
      <p:ext uri="{BB962C8B-B14F-4D97-AF65-F5344CB8AC3E}">
        <p14:creationId xmlns:p14="http://schemas.microsoft.com/office/powerpoint/2010/main" val="3210823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údo com Legenda">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pt-BR" smtClean="0"/>
              <a:t>Clique para editar o título mestre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B75654C9-99A4-4ADC-975A-745F7298C784}" type="datetimeFigureOut">
              <a:rPr lang="pt-BR" smtClean="0"/>
              <a:t>06/10/2025</a:t>
            </a:fld>
            <a:endParaRPr lang="pt-BR"/>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pt-BR"/>
          </a:p>
        </p:txBody>
      </p:sp>
      <p:sp>
        <p:nvSpPr>
          <p:cNvPr id="7" name="Slide Number Placeholder 6"/>
          <p:cNvSpPr>
            <a:spLocks noGrp="1"/>
          </p:cNvSpPr>
          <p:nvPr>
            <p:ph type="sldNum" sz="quarter" idx="12"/>
          </p:nvPr>
        </p:nvSpPr>
        <p:spPr>
          <a:xfrm>
            <a:off x="9900458" y="6459785"/>
            <a:ext cx="1312025" cy="365125"/>
          </a:xfrm>
          <a:prstGeom prst="rect">
            <a:avLst/>
          </a:prstGeom>
        </p:spPr>
        <p:txBody>
          <a:bodyPr/>
          <a:lstStyle>
            <a:lvl1pPr>
              <a:defRPr>
                <a:solidFill>
                  <a:schemeClr val="tx2"/>
                </a:solidFill>
              </a:defRPr>
            </a:lvl1pPr>
          </a:lstStyle>
          <a:p>
            <a:fld id="{D65DFEF8-D9B7-4779-80EC-6FCE2863FECB}" type="slidenum">
              <a:rPr lang="pt-BR" smtClean="0"/>
              <a:t>‹nº›</a:t>
            </a:fld>
            <a:endParaRPr lang="pt-BR"/>
          </a:p>
        </p:txBody>
      </p:sp>
    </p:spTree>
    <p:extLst>
      <p:ext uri="{BB962C8B-B14F-4D97-AF65-F5344CB8AC3E}">
        <p14:creationId xmlns:p14="http://schemas.microsoft.com/office/powerpoint/2010/main" val="20927499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m com Legenda">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pt-BR" smtClean="0"/>
              <a:t>Clique para editar o título mestre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Date Placeholder 4"/>
          <p:cNvSpPr>
            <a:spLocks noGrp="1"/>
          </p:cNvSpPr>
          <p:nvPr>
            <p:ph type="dt" sz="half" idx="10"/>
          </p:nvPr>
        </p:nvSpPr>
        <p:spPr/>
        <p:txBody>
          <a:bodyPr/>
          <a:lstStyle/>
          <a:p>
            <a:fld id="{B75654C9-99A4-4ADC-975A-745F7298C784}" type="datetimeFigureOut">
              <a:rPr lang="pt-BR" smtClean="0"/>
              <a:t>06/10/2025</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a:xfrm>
            <a:off x="9900458" y="6459785"/>
            <a:ext cx="1312025" cy="365125"/>
          </a:xfrm>
          <a:prstGeom prst="rect">
            <a:avLst/>
          </a:prstGeom>
        </p:spPr>
        <p:txBody>
          <a:bodyPr/>
          <a:lstStyle/>
          <a:p>
            <a:fld id="{D65DFEF8-D9B7-4779-80EC-6FCE2863FECB}" type="slidenum">
              <a:rPr lang="pt-BR" smtClean="0"/>
              <a:t>‹nº›</a:t>
            </a:fld>
            <a:endParaRPr lang="pt-BR"/>
          </a:p>
        </p:txBody>
      </p:sp>
    </p:spTree>
    <p:extLst>
      <p:ext uri="{BB962C8B-B14F-4D97-AF65-F5344CB8AC3E}">
        <p14:creationId xmlns:p14="http://schemas.microsoft.com/office/powerpoint/2010/main" val="29141423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fld id="{B75654C9-99A4-4ADC-975A-745F7298C784}" type="datetimeFigureOut">
              <a:rPr lang="pt-BR" smtClean="0"/>
              <a:t>06/10/2025</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a:xfrm>
            <a:off x="9900458" y="6459785"/>
            <a:ext cx="1312025" cy="365125"/>
          </a:xfrm>
          <a:prstGeom prst="rect">
            <a:avLst/>
          </a:prstGeom>
        </p:spPr>
        <p:txBody>
          <a:bodyPr/>
          <a:lstStyle/>
          <a:p>
            <a:fld id="{D65DFEF8-D9B7-4779-80EC-6FCE2863FECB}" type="slidenum">
              <a:rPr lang="pt-BR" smtClean="0"/>
              <a:t>‹nº›</a:t>
            </a:fld>
            <a:endParaRPr lang="pt-BR"/>
          </a:p>
        </p:txBody>
      </p:sp>
    </p:spTree>
    <p:extLst>
      <p:ext uri="{BB962C8B-B14F-4D97-AF65-F5344CB8AC3E}">
        <p14:creationId xmlns:p14="http://schemas.microsoft.com/office/powerpoint/2010/main" val="9523908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e texto verticais">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pt-BR" smtClean="0"/>
              <a:t>Clique para editar o título mestre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fld id="{B75654C9-99A4-4ADC-975A-745F7298C784}" type="datetimeFigureOut">
              <a:rPr lang="pt-BR" smtClean="0"/>
              <a:t>06/10/2025</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a:xfrm>
            <a:off x="9900458" y="6459785"/>
            <a:ext cx="1312025" cy="365125"/>
          </a:xfrm>
          <a:prstGeom prst="rect">
            <a:avLst/>
          </a:prstGeom>
        </p:spPr>
        <p:txBody>
          <a:bodyPr/>
          <a:lstStyle/>
          <a:p>
            <a:fld id="{D65DFEF8-D9B7-4779-80EC-6FCE2863FECB}" type="slidenum">
              <a:rPr lang="pt-BR" smtClean="0"/>
              <a:t>‹nº›</a:t>
            </a:fld>
            <a:endParaRPr lang="pt-BR"/>
          </a:p>
        </p:txBody>
      </p:sp>
    </p:spTree>
    <p:extLst>
      <p:ext uri="{BB962C8B-B14F-4D97-AF65-F5344CB8AC3E}">
        <p14:creationId xmlns:p14="http://schemas.microsoft.com/office/powerpoint/2010/main" val="34126514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
  <p:cSld name="Title Only">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174" b="1" i="0">
                <a:solidFill>
                  <a:schemeClr val="tx1"/>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10/6/2025</a:t>
            </a:fld>
            <a:endParaRPr lang="en-US"/>
          </a:p>
        </p:txBody>
      </p:sp>
      <p:sp>
        <p:nvSpPr>
          <p:cNvPr id="5" name="Holder 5"/>
          <p:cNvSpPr>
            <a:spLocks noGrp="1"/>
          </p:cNvSpPr>
          <p:nvPr>
            <p:ph type="sldNum" sz="quarter" idx="7"/>
          </p:nvPr>
        </p:nvSpPr>
        <p:spPr>
          <a:xfrm>
            <a:off x="8778240" y="6377939"/>
            <a:ext cx="2804160" cy="342900"/>
          </a:xfrm>
          <a:prstGeom prst="rect">
            <a:avLst/>
          </a:prstGeom>
        </p:spPr>
        <p:txBody>
          <a:bodyPr lIns="0" tIns="0" rIns="0" bIns="0"/>
          <a:lstStyle>
            <a:lvl1pPr algn="r">
              <a:defRPr>
                <a:solidFill>
                  <a:schemeClr val="tx1">
                    <a:tint val="75000"/>
                  </a:schemeClr>
                </a:solidFill>
              </a:defRPr>
            </a:lvl1pPr>
          </a:lstStyle>
          <a:p>
            <a:fld id="{B6F15528-21DE-4FAA-801E-634DDDAF4B2B}" type="slidenum">
              <a:t>‹nº›</a:t>
            </a:fld>
            <a:endParaRPr/>
          </a:p>
        </p:txBody>
      </p:sp>
    </p:spTree>
    <p:extLst>
      <p:ext uri="{BB962C8B-B14F-4D97-AF65-F5344CB8AC3E}">
        <p14:creationId xmlns:p14="http://schemas.microsoft.com/office/powerpoint/2010/main" val="32174455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10/6/2025</a:t>
            </a:fld>
            <a:endParaRPr lang="en-US"/>
          </a:p>
        </p:txBody>
      </p:sp>
      <p:sp>
        <p:nvSpPr>
          <p:cNvPr id="4" name="Holder 4"/>
          <p:cNvSpPr>
            <a:spLocks noGrp="1"/>
          </p:cNvSpPr>
          <p:nvPr>
            <p:ph type="sldNum" sz="quarter" idx="7"/>
          </p:nvPr>
        </p:nvSpPr>
        <p:spPr>
          <a:xfrm>
            <a:off x="8778240" y="6377939"/>
            <a:ext cx="2804160" cy="342900"/>
          </a:xfrm>
          <a:prstGeom prst="rect">
            <a:avLst/>
          </a:prstGeom>
        </p:spPr>
        <p:txBody>
          <a:bodyPr lIns="0" tIns="0" rIns="0" bIns="0"/>
          <a:lstStyle>
            <a:lvl1pPr algn="r">
              <a:defRPr>
                <a:solidFill>
                  <a:schemeClr val="tx1">
                    <a:tint val="75000"/>
                  </a:schemeClr>
                </a:solidFill>
              </a:defRPr>
            </a:lvl1pPr>
          </a:lstStyle>
          <a:p>
            <a:fld id="{B6F15528-21DE-4FAA-801E-634DDDAF4B2B}" type="slidenum">
              <a:t>‹nº›</a:t>
            </a:fld>
            <a:endParaRPr/>
          </a:p>
        </p:txBody>
      </p:sp>
    </p:spTree>
    <p:extLst>
      <p:ext uri="{BB962C8B-B14F-4D97-AF65-F5344CB8AC3E}">
        <p14:creationId xmlns:p14="http://schemas.microsoft.com/office/powerpoint/2010/main" val="28202911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pt-BR" smtClean="0"/>
              <a:t>Clique para editar o título mestre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B75654C9-99A4-4ADC-975A-745F7298C784}" type="datetimeFigureOut">
              <a:rPr lang="pt-BR" smtClean="0"/>
              <a:t>06/10/2025</a:t>
            </a:fld>
            <a:endParaRPr lang="pt-BR"/>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1400" cap="all" baseline="0">
                <a:solidFill>
                  <a:srgbClr val="FFFFFF"/>
                </a:solidFill>
              </a:defRPr>
            </a:lvl1pPr>
          </a:lstStyle>
          <a:p>
            <a:r>
              <a:rPr lang="pt-BR" dirty="0" smtClean="0"/>
              <a:t>Curso Política Habitacional e Orçamento</a:t>
            </a:r>
            <a:endParaRPr lang="pt-BR"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2" name="Imagem 11"/>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11350500" y="5930110"/>
            <a:ext cx="841500" cy="1059350"/>
          </a:xfrm>
          <a:prstGeom prst="rect">
            <a:avLst/>
          </a:prstGeom>
        </p:spPr>
      </p:pic>
      <p:pic>
        <p:nvPicPr>
          <p:cNvPr id="13" name="Imagem 12"/>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10524066" y="6071092"/>
            <a:ext cx="826433" cy="786908"/>
          </a:xfrm>
          <a:prstGeom prst="rect">
            <a:avLst/>
          </a:prstGeom>
        </p:spPr>
      </p:pic>
    </p:spTree>
    <p:extLst>
      <p:ext uri="{BB962C8B-B14F-4D97-AF65-F5344CB8AC3E}">
        <p14:creationId xmlns:p14="http://schemas.microsoft.com/office/powerpoint/2010/main" val="424872275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chart" Target="../charts/chart1.xm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hyperlink" Target="https://drive.google.com/file/d/12SC2DyqeQuwn4wuQj9XZ5q2KiPUQDAi-/view?usp=sharing"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s://drive.google.com/file/d/12SC2DyqeQuwn4wuQj9XZ5q2KiPUQDAi-/view?usp=sharing"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hyperlink" Target="https://drive.google.com/file/d/1lMqMXQezGCM64XUckQm4ueNZC8X6Hq-v/view?usp=sharin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pt-BR" dirty="0" smtClean="0"/>
              <a:t>Provisão </a:t>
            </a:r>
            <a:br>
              <a:rPr lang="pt-BR" dirty="0" smtClean="0"/>
            </a:br>
            <a:r>
              <a:rPr lang="pt-BR" dirty="0" smtClean="0"/>
              <a:t>habitacional</a:t>
            </a:r>
            <a:endParaRPr lang="pt-BR" dirty="0"/>
          </a:p>
        </p:txBody>
      </p:sp>
      <p:sp>
        <p:nvSpPr>
          <p:cNvPr id="3" name="Subtítulo 2"/>
          <p:cNvSpPr>
            <a:spLocks noGrp="1"/>
          </p:cNvSpPr>
          <p:nvPr>
            <p:ph type="subTitle" idx="1"/>
          </p:nvPr>
        </p:nvSpPr>
        <p:spPr>
          <a:xfrm>
            <a:off x="1100051" y="4455620"/>
            <a:ext cx="10058400" cy="1773164"/>
          </a:xfrm>
        </p:spPr>
        <p:txBody>
          <a:bodyPr>
            <a:normAutofit fontScale="92500" lnSpcReduction="10000"/>
          </a:bodyPr>
          <a:lstStyle/>
          <a:p>
            <a:r>
              <a:rPr lang="pt-BR" dirty="0"/>
              <a:t>Pode Entrar: histórico, modalidades do </a:t>
            </a:r>
            <a:r>
              <a:rPr lang="pt-BR" dirty="0" smtClean="0"/>
              <a:t>programa</a:t>
            </a:r>
          </a:p>
          <a:p>
            <a:r>
              <a:rPr lang="pt-BR" dirty="0"/>
              <a:t>Minha Casa Minha Vida; </a:t>
            </a:r>
            <a:endParaRPr lang="pt-BR" dirty="0" smtClean="0"/>
          </a:p>
          <a:p>
            <a:r>
              <a:rPr lang="pt-BR" dirty="0" smtClean="0"/>
              <a:t>Parceria Público-Privada</a:t>
            </a:r>
          </a:p>
          <a:p>
            <a:pPr algn="r"/>
            <a:r>
              <a:rPr lang="pt-BR" dirty="0" smtClean="0"/>
              <a:t>EVANIZA RODRIGUES</a:t>
            </a:r>
            <a:endParaRPr lang="pt-BR" dirty="0"/>
          </a:p>
        </p:txBody>
      </p:sp>
      <p:pic>
        <p:nvPicPr>
          <p:cNvPr id="1026" name="Picture 2" descr="Movimentos de Moradia realizam Ato de Protesto e cobram da prefeitura da  Capital soluções para os programas habitacionais de interesse social - Luiz  Claudio Marcolin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25185" y="0"/>
            <a:ext cx="5766815" cy="43251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28706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1079173" y="2949890"/>
            <a:ext cx="10058400" cy="3566160"/>
          </a:xfrm>
        </p:spPr>
        <p:txBody>
          <a:bodyPr/>
          <a:lstStyle/>
          <a:p>
            <a:r>
              <a:rPr lang="pt-BR" dirty="0" smtClean="0"/>
              <a:t>Pode Entrar</a:t>
            </a:r>
            <a:endParaRPr lang="pt-BR" dirty="0"/>
          </a:p>
        </p:txBody>
      </p:sp>
      <p:pic>
        <p:nvPicPr>
          <p:cNvPr id="2050" name="Picture 2" descr="Manifestantes pedem retomada do programa habitacional “Pode Entrar” em SP -  Brasil de Fat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370" y="-2668392"/>
            <a:ext cx="10446033" cy="7834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92172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Legislação </a:t>
            </a:r>
            <a:endParaRPr lang="pt-BR" dirty="0"/>
          </a:p>
        </p:txBody>
      </p:sp>
      <p:sp>
        <p:nvSpPr>
          <p:cNvPr id="3" name="Espaço Reservado para Conteúdo 2"/>
          <p:cNvSpPr>
            <a:spLocks noGrp="1"/>
          </p:cNvSpPr>
          <p:nvPr>
            <p:ph idx="1"/>
          </p:nvPr>
        </p:nvSpPr>
        <p:spPr/>
        <p:txBody>
          <a:bodyPr/>
          <a:lstStyle/>
          <a:p>
            <a:r>
              <a:rPr lang="pt-BR" dirty="0"/>
              <a:t>Lei nº </a:t>
            </a:r>
            <a:r>
              <a:rPr lang="pt-BR" dirty="0" smtClean="0"/>
              <a:t>17.638/2021</a:t>
            </a:r>
          </a:p>
          <a:p>
            <a:r>
              <a:rPr lang="pt-BR" dirty="0" smtClean="0"/>
              <a:t>Resolução </a:t>
            </a:r>
            <a:r>
              <a:rPr lang="pt-BR" dirty="0"/>
              <a:t>CMH nº 132 de 12.12.2019: aprova o Programa Habitacional PODE ENTRAR</a:t>
            </a:r>
          </a:p>
          <a:p>
            <a:r>
              <a:rPr lang="pt-BR" dirty="0" smtClean="0"/>
              <a:t>Decreto </a:t>
            </a:r>
            <a:r>
              <a:rPr lang="pt-BR" dirty="0"/>
              <a:t>Municipal nº 59.145 de 19.12.2019: institui o Programa Habitacional PODE ENTRAR</a:t>
            </a:r>
          </a:p>
          <a:p>
            <a:r>
              <a:rPr lang="pt-BR" dirty="0" smtClean="0"/>
              <a:t>Instrução </a:t>
            </a:r>
            <a:r>
              <a:rPr lang="pt-BR" dirty="0"/>
              <a:t>Normativa nº 01/2020-SEHAB.G de 12.03.2020: operacionaliza procedimentos relativos ao Programa PODE </a:t>
            </a:r>
            <a:r>
              <a:rPr lang="pt-BR" dirty="0" smtClean="0"/>
              <a:t>ENTRAR</a:t>
            </a:r>
          </a:p>
          <a:p>
            <a:r>
              <a:rPr lang="pt-BR" dirty="0" smtClean="0"/>
              <a:t>Decreto nº 61.282 de 12 de maio </a:t>
            </a:r>
            <a:r>
              <a:rPr lang="pt-BR" dirty="0"/>
              <a:t>de 2022 -  critérios de elegibilidade para concessão de atendimento habitacional definitivo e de priorização da demanda habitacional no âmbito dos Programas de Provisão Habitacional do Município</a:t>
            </a:r>
            <a:r>
              <a:rPr lang="pt-BR" dirty="0" smtClean="0"/>
              <a:t>.</a:t>
            </a:r>
          </a:p>
          <a:p>
            <a:endParaRPr lang="pt-BR" dirty="0"/>
          </a:p>
        </p:txBody>
      </p:sp>
    </p:spTree>
    <p:extLst>
      <p:ext uri="{BB962C8B-B14F-4D97-AF65-F5344CB8AC3E}">
        <p14:creationId xmlns:p14="http://schemas.microsoft.com/office/powerpoint/2010/main" val="9369621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97280" y="286604"/>
            <a:ext cx="10058400" cy="908454"/>
          </a:xfrm>
        </p:spPr>
        <p:txBody>
          <a:bodyPr/>
          <a:lstStyle/>
          <a:p>
            <a:endParaRPr lang="pt-BR" dirty="0"/>
          </a:p>
        </p:txBody>
      </p:sp>
      <p:sp>
        <p:nvSpPr>
          <p:cNvPr id="3" name="Espaço Reservado para Conteúdo 2"/>
          <p:cNvSpPr>
            <a:spLocks noGrp="1"/>
          </p:cNvSpPr>
          <p:nvPr>
            <p:ph idx="1"/>
          </p:nvPr>
        </p:nvSpPr>
        <p:spPr>
          <a:xfrm>
            <a:off x="1097279" y="1845734"/>
            <a:ext cx="10871402" cy="4023360"/>
          </a:xfrm>
        </p:spPr>
        <p:txBody>
          <a:bodyPr>
            <a:noAutofit/>
          </a:bodyPr>
          <a:lstStyle/>
          <a:p>
            <a:r>
              <a:rPr lang="pt-BR" sz="2400" dirty="0"/>
              <a:t>I - provisão habitacional por intermédio de alienação ou locação de unidades habitacionais;</a:t>
            </a:r>
          </a:p>
          <a:p>
            <a:r>
              <a:rPr lang="pt-BR" sz="2400" dirty="0" smtClean="0"/>
              <a:t>II </a:t>
            </a:r>
            <a:r>
              <a:rPr lang="pt-BR" sz="2400" dirty="0"/>
              <a:t>- aquisição de imóveis, aptos ao enquadramento como Habitação de Interesse </a:t>
            </a:r>
            <a:r>
              <a:rPr lang="pt-BR" sz="2400" dirty="0" smtClean="0"/>
              <a:t>Social;</a:t>
            </a:r>
            <a:endParaRPr lang="pt-BR" sz="2400" dirty="0"/>
          </a:p>
          <a:p>
            <a:r>
              <a:rPr lang="pt-BR" sz="2400" dirty="0" smtClean="0"/>
              <a:t>III </a:t>
            </a:r>
            <a:r>
              <a:rPr lang="pt-BR" sz="2400" dirty="0"/>
              <a:t>- contratação de moradias para fins de locação subsidiada por intermédio de aquisição, construção ou reforma substancial de edifícios por parte de particulares;</a:t>
            </a:r>
          </a:p>
          <a:p>
            <a:r>
              <a:rPr lang="pt-BR" sz="2400" dirty="0" smtClean="0"/>
              <a:t>IV </a:t>
            </a:r>
            <a:r>
              <a:rPr lang="pt-BR" sz="2400" dirty="0"/>
              <a:t>- expedição de cartas de crédito habitacionais;</a:t>
            </a:r>
          </a:p>
          <a:p>
            <a:r>
              <a:rPr lang="pt-BR" sz="2400" dirty="0" smtClean="0"/>
              <a:t>V </a:t>
            </a:r>
            <a:r>
              <a:rPr lang="pt-BR" sz="2400" dirty="0"/>
              <a:t>- reaquisição de unidades financiadas aos mutuários nos programas em andamento por SEHAB e COHAB-SP, para fins de nova alienação;</a:t>
            </a:r>
          </a:p>
          <a:p>
            <a:r>
              <a:rPr lang="pt-BR" sz="2400" dirty="0" smtClean="0"/>
              <a:t>VI </a:t>
            </a:r>
            <a:r>
              <a:rPr lang="pt-BR" sz="2400" dirty="0"/>
              <a:t>- contratação de projetos de Habitação de Interesse Social – HIS em imóveis privados.</a:t>
            </a:r>
          </a:p>
        </p:txBody>
      </p:sp>
    </p:spTree>
    <p:extLst>
      <p:ext uri="{BB962C8B-B14F-4D97-AF65-F5344CB8AC3E}">
        <p14:creationId xmlns:p14="http://schemas.microsoft.com/office/powerpoint/2010/main" val="31753036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97280" y="286604"/>
            <a:ext cx="10058400" cy="908454"/>
          </a:xfrm>
        </p:spPr>
        <p:txBody>
          <a:bodyPr/>
          <a:lstStyle/>
          <a:p>
            <a:endParaRPr lang="pt-BR" dirty="0"/>
          </a:p>
        </p:txBody>
      </p:sp>
      <p:sp>
        <p:nvSpPr>
          <p:cNvPr id="3" name="Espaço Reservado para Conteúdo 2"/>
          <p:cNvSpPr>
            <a:spLocks noGrp="1"/>
          </p:cNvSpPr>
          <p:nvPr>
            <p:ph idx="1"/>
          </p:nvPr>
        </p:nvSpPr>
        <p:spPr>
          <a:xfrm>
            <a:off x="1097279" y="1845734"/>
            <a:ext cx="10871402" cy="4023360"/>
          </a:xfrm>
        </p:spPr>
        <p:txBody>
          <a:bodyPr>
            <a:noAutofit/>
          </a:bodyPr>
          <a:lstStyle/>
          <a:p>
            <a:r>
              <a:rPr lang="pt-BR" sz="2400" dirty="0"/>
              <a:t>I </a:t>
            </a:r>
            <a:r>
              <a:rPr lang="pt-BR" sz="2400" b="1" dirty="0">
                <a:solidFill>
                  <a:srgbClr val="FF0000"/>
                </a:solidFill>
              </a:rPr>
              <a:t>- provisão habitacional por intermédio de alienação </a:t>
            </a:r>
            <a:r>
              <a:rPr lang="pt-BR" sz="2400" dirty="0"/>
              <a:t>ou locação de unidades habitacionais;</a:t>
            </a:r>
          </a:p>
          <a:p>
            <a:r>
              <a:rPr lang="pt-BR" sz="2400" dirty="0" smtClean="0"/>
              <a:t>II </a:t>
            </a:r>
            <a:r>
              <a:rPr lang="pt-BR" sz="2400" dirty="0"/>
              <a:t>- </a:t>
            </a:r>
            <a:r>
              <a:rPr lang="pt-BR" sz="2400" b="1" dirty="0">
                <a:solidFill>
                  <a:srgbClr val="FF0000"/>
                </a:solidFill>
              </a:rPr>
              <a:t>aquisição de imóveis</a:t>
            </a:r>
            <a:r>
              <a:rPr lang="pt-BR" sz="2400" dirty="0"/>
              <a:t>, aptos ao enquadramento como Habitação de Interesse </a:t>
            </a:r>
            <a:r>
              <a:rPr lang="pt-BR" sz="2400" dirty="0" smtClean="0"/>
              <a:t>Social;</a:t>
            </a:r>
            <a:endParaRPr lang="pt-BR" sz="2400" dirty="0"/>
          </a:p>
          <a:p>
            <a:r>
              <a:rPr lang="pt-BR" sz="2400" dirty="0" smtClean="0"/>
              <a:t>III </a:t>
            </a:r>
            <a:r>
              <a:rPr lang="pt-BR" sz="2400" dirty="0"/>
              <a:t>- contratação de moradias para fins de locação subsidiada por intermédio de aquisição, construção ou reforma substancial de edifícios por parte de particulares;</a:t>
            </a:r>
          </a:p>
          <a:p>
            <a:r>
              <a:rPr lang="pt-BR" sz="2400" dirty="0" smtClean="0"/>
              <a:t>IV </a:t>
            </a:r>
            <a:r>
              <a:rPr lang="pt-BR" sz="2400" dirty="0"/>
              <a:t>- expedição de cartas de crédito habitacionais;</a:t>
            </a:r>
          </a:p>
          <a:p>
            <a:r>
              <a:rPr lang="pt-BR" sz="2400" dirty="0" smtClean="0"/>
              <a:t>V </a:t>
            </a:r>
            <a:r>
              <a:rPr lang="pt-BR" sz="2400" dirty="0"/>
              <a:t>- reaquisição de unidades financiadas aos mutuários nos programas em andamento por SEHAB e COHAB-SP, para fins de nova alienação;</a:t>
            </a:r>
          </a:p>
          <a:p>
            <a:r>
              <a:rPr lang="pt-BR" sz="2400" dirty="0" smtClean="0"/>
              <a:t>VI </a:t>
            </a:r>
            <a:r>
              <a:rPr lang="pt-BR" sz="2400" dirty="0"/>
              <a:t>- contratação de projetos de Habitação de Interesse Social – HIS em imóveis privados.</a:t>
            </a:r>
          </a:p>
        </p:txBody>
      </p:sp>
    </p:spTree>
    <p:extLst>
      <p:ext uri="{BB962C8B-B14F-4D97-AF65-F5344CB8AC3E}">
        <p14:creationId xmlns:p14="http://schemas.microsoft.com/office/powerpoint/2010/main" val="40861059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a:t>DISTRIBUIÇÃO DE </a:t>
            </a:r>
            <a:r>
              <a:rPr lang="pt-BR" dirty="0" smtClean="0"/>
              <a:t>RECURSOS</a:t>
            </a:r>
            <a:endParaRPr lang="pt-BR" dirty="0"/>
          </a:p>
        </p:txBody>
      </p:sp>
      <p:sp>
        <p:nvSpPr>
          <p:cNvPr id="3" name="Espaço Reservado para Conteúdo 2"/>
          <p:cNvSpPr>
            <a:spLocks noGrp="1"/>
          </p:cNvSpPr>
          <p:nvPr>
            <p:ph idx="1"/>
          </p:nvPr>
        </p:nvSpPr>
        <p:spPr/>
        <p:txBody>
          <a:bodyPr>
            <a:normAutofit/>
          </a:bodyPr>
          <a:lstStyle/>
          <a:p>
            <a:endParaRPr lang="pt-BR" dirty="0"/>
          </a:p>
          <a:p>
            <a:r>
              <a:rPr lang="pt-BR" dirty="0"/>
              <a:t>(Excetuando recursos oriundos de Operação Urbana):</a:t>
            </a:r>
          </a:p>
          <a:p>
            <a:r>
              <a:rPr lang="pt-BR" dirty="0"/>
              <a:t>- 40% para empreendimentos destinados ao atendimento de famílias cadastradas no município e/ou famílias removidas involuntariamente por intervenções de obras públicas;</a:t>
            </a:r>
          </a:p>
          <a:p>
            <a:r>
              <a:rPr lang="pt-BR" dirty="0" smtClean="0"/>
              <a:t>- </a:t>
            </a:r>
            <a:r>
              <a:rPr lang="pt-BR" dirty="0"/>
              <a:t>40% para empreendimentos em parceria com associações e cooperativas habitacionais habilitadas pela SEHAB ou COHAB-SP;</a:t>
            </a:r>
          </a:p>
          <a:p>
            <a:r>
              <a:rPr lang="pt-BR" dirty="0" smtClean="0"/>
              <a:t>-</a:t>
            </a:r>
            <a:r>
              <a:rPr lang="pt-BR" dirty="0"/>
              <a:t>20% para produção de empreendimentos para Locação Social ou Carta de Crédito.</a:t>
            </a:r>
          </a:p>
        </p:txBody>
      </p:sp>
    </p:spTree>
    <p:extLst>
      <p:ext uri="{BB962C8B-B14F-4D97-AF65-F5344CB8AC3E}">
        <p14:creationId xmlns:p14="http://schemas.microsoft.com/office/powerpoint/2010/main" val="37665655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Limites de renda</a:t>
            </a:r>
            <a:endParaRPr lang="pt-BR" dirty="0"/>
          </a:p>
        </p:txBody>
      </p:sp>
      <p:sp>
        <p:nvSpPr>
          <p:cNvPr id="3" name="Espaço Reservado para Conteúdo 2"/>
          <p:cNvSpPr>
            <a:spLocks noGrp="1"/>
          </p:cNvSpPr>
          <p:nvPr>
            <p:ph idx="1"/>
          </p:nvPr>
        </p:nvSpPr>
        <p:spPr/>
        <p:txBody>
          <a:bodyPr>
            <a:normAutofit fontScale="92500" lnSpcReduction="10000"/>
          </a:bodyPr>
          <a:lstStyle/>
          <a:p>
            <a:r>
              <a:rPr lang="pt-BR" dirty="0"/>
              <a:t>O Programa Pode Entrar atende dois grupos específicos, classificados como:</a:t>
            </a:r>
          </a:p>
          <a:p>
            <a:r>
              <a:rPr lang="pt-BR" dirty="0" smtClean="0"/>
              <a:t>- </a:t>
            </a:r>
            <a:r>
              <a:rPr lang="pt-BR" dirty="0"/>
              <a:t>Grupo 1: famílias com renda bruta de até 3 salários mínimos, sendo o comprometimento da renda de até 15% para o valor da prestação;</a:t>
            </a:r>
          </a:p>
          <a:p>
            <a:r>
              <a:rPr lang="pt-BR" dirty="0" smtClean="0"/>
              <a:t>- </a:t>
            </a:r>
            <a:r>
              <a:rPr lang="pt-BR" dirty="0"/>
              <a:t>Grupo 2: famílias com renda bruta de até 6 (seis) salários mínimos, para subsídio por meio de Carta de Crédito.</a:t>
            </a:r>
          </a:p>
          <a:p>
            <a:r>
              <a:rPr lang="pt-BR" dirty="0"/>
              <a:t>Importante:*</a:t>
            </a:r>
          </a:p>
          <a:p>
            <a:endParaRPr lang="pt-BR" dirty="0"/>
          </a:p>
          <a:p>
            <a:r>
              <a:rPr lang="pt-BR" dirty="0"/>
              <a:t>- Ficam excluídas as famílias que já foram contemplados por qualquer tipo de atendimento habitacional definitivo no território nacional;*</a:t>
            </a:r>
          </a:p>
          <a:p>
            <a:r>
              <a:rPr lang="pt-BR" dirty="0" smtClean="0"/>
              <a:t>- </a:t>
            </a:r>
            <a:r>
              <a:rPr lang="pt-BR" dirty="0"/>
              <a:t>Não se aplica limite de renda nos casos de famílias removidas involuntariamente por obras públicas.*</a:t>
            </a:r>
          </a:p>
        </p:txBody>
      </p:sp>
    </p:spTree>
    <p:extLst>
      <p:ext uri="{BB962C8B-B14F-4D97-AF65-F5344CB8AC3E}">
        <p14:creationId xmlns:p14="http://schemas.microsoft.com/office/powerpoint/2010/main" val="29723016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a:t>DEMANDA PRIORITÁRIA</a:t>
            </a:r>
          </a:p>
        </p:txBody>
      </p:sp>
      <p:sp>
        <p:nvSpPr>
          <p:cNvPr id="3" name="Espaço Reservado para Conteúdo 2"/>
          <p:cNvSpPr>
            <a:spLocks noGrp="1"/>
          </p:cNvSpPr>
          <p:nvPr>
            <p:ph idx="1"/>
          </p:nvPr>
        </p:nvSpPr>
        <p:spPr/>
        <p:txBody>
          <a:bodyPr>
            <a:normAutofit fontScale="92500" lnSpcReduction="10000"/>
          </a:bodyPr>
          <a:lstStyle/>
          <a:p>
            <a:r>
              <a:rPr lang="pt-BR" dirty="0" smtClean="0"/>
              <a:t>Em </a:t>
            </a:r>
            <a:r>
              <a:rPr lang="pt-BR" dirty="0"/>
              <a:t>todo e qualquer empreendimento produzido e/ou comercializado no âmbito deste Programa, serão observadas as seguintes COTAS:</a:t>
            </a:r>
          </a:p>
          <a:p>
            <a:r>
              <a:rPr lang="pt-BR" dirty="0"/>
              <a:t>- Reserva de 5% das unidades para famílias de que façam parte pessoa(s) com deficiência;</a:t>
            </a:r>
          </a:p>
          <a:p>
            <a:r>
              <a:rPr lang="pt-BR" dirty="0"/>
              <a:t>- Reserva de 5% das unidades para famílias de que façam parte pessoa(s) idosa(s);</a:t>
            </a:r>
          </a:p>
          <a:p>
            <a:r>
              <a:rPr lang="pt-BR" dirty="0"/>
              <a:t>- 5% (cinco por cento) para famílias com mulheres em situação de violência doméstica, assistidas por rede de serviços públicos em função desta condição, conforme DECRETO Nº 61.282 DE 12 DE MAIO DE 2022 nos termos do § 3º deste artigo, independentemente de serem atendidas oficialmente por medida protetiva.</a:t>
            </a:r>
          </a:p>
          <a:p>
            <a:r>
              <a:rPr lang="pt-BR" dirty="0"/>
              <a:t>- § 3º A Secretaria Municipal de Direitos Humanos e Cidadania oferecerá à Secretaria Municipal de Habitação listagem de beneficiários elegíveis ao atendimento previsto no inciso III do “caput” deste artigo, a ser atualizada mediante solicitação da SEHAB.</a:t>
            </a:r>
          </a:p>
          <a:p>
            <a:r>
              <a:rPr lang="pt-BR" dirty="0"/>
              <a:t>- não havendo famílias no percentual estabelecido para cota reserva, as unidades serão disponibilizadas para seleção de famílias pelos demais critérios.</a:t>
            </a:r>
          </a:p>
        </p:txBody>
      </p:sp>
    </p:spTree>
    <p:extLst>
      <p:ext uri="{BB962C8B-B14F-4D97-AF65-F5344CB8AC3E}">
        <p14:creationId xmlns:p14="http://schemas.microsoft.com/office/powerpoint/2010/main" val="39598907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r>
              <a:rPr lang="pt-BR" dirty="0"/>
              <a:t>Para as famílias provenientes de assentamento(s) irregular(es), em razão de estarem em área de risco, de terem sido desabrigadas, ou por motivos justificados em projetos de regularização fundiária e obras que tenham motivado seu deslocamento involuntário e que estejam contidas no raio de até 5 km da localização do empreendimento, serão observados os seguintes critérios de priorização e hierarquização:</a:t>
            </a:r>
          </a:p>
          <a:p>
            <a:r>
              <a:rPr lang="pt-BR" dirty="0"/>
              <a:t>a. Ser possuidor de Concessão de Uso Especial para Fins de Moradia - CUEM (somente nos casos em que tiveram suas moradias removidas);</a:t>
            </a:r>
          </a:p>
          <a:p>
            <a:r>
              <a:rPr lang="pt-BR" dirty="0"/>
              <a:t>b. Ser possuidor de Termo de Compromisso de Atendimento Habitacional Definitivo;</a:t>
            </a:r>
          </a:p>
          <a:p>
            <a:r>
              <a:rPr lang="pt-BR" dirty="0"/>
              <a:t>c. Tempo de remoção;</a:t>
            </a:r>
          </a:p>
          <a:p>
            <a:r>
              <a:rPr lang="pt-BR" dirty="0"/>
              <a:t>d. Tempo de recebimento de auxílio aluguel;</a:t>
            </a:r>
          </a:p>
          <a:p>
            <a:r>
              <a:rPr lang="pt-BR" dirty="0"/>
              <a:t>e. Tempo de instituição do domicílio na área.</a:t>
            </a:r>
          </a:p>
        </p:txBody>
      </p:sp>
    </p:spTree>
    <p:extLst>
      <p:ext uri="{BB962C8B-B14F-4D97-AF65-F5344CB8AC3E}">
        <p14:creationId xmlns:p14="http://schemas.microsoft.com/office/powerpoint/2010/main" val="35225033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r>
              <a:rPr lang="pt-BR" b="1" dirty="0"/>
              <a:t>COHAB</a:t>
            </a:r>
            <a:br>
              <a:rPr lang="pt-BR" b="1" dirty="0"/>
            </a:br>
            <a:r>
              <a:rPr lang="pt-BR" dirty="0"/>
              <a:t>Dentre os inscritos com cadastro atualizado junto à COHAB-SP, aplicando-se de 01 (um) ponto adicional para cada uma das situações abaixo:</a:t>
            </a:r>
            <a:br>
              <a:rPr lang="pt-BR" dirty="0"/>
            </a:br>
            <a:r>
              <a:rPr lang="pt-BR" dirty="0"/>
              <a:t>- Família com mulheres responsáveis pela unidade familiar - comprovar com </a:t>
            </a:r>
            <a:r>
              <a:rPr lang="pt-BR" dirty="0" err="1"/>
              <a:t>autodeclaração</a:t>
            </a:r>
            <a:r>
              <a:rPr lang="pt-BR" dirty="0"/>
              <a:t>;</a:t>
            </a:r>
            <a:br>
              <a:rPr lang="pt-BR" dirty="0"/>
            </a:br>
            <a:r>
              <a:rPr lang="pt-BR" dirty="0"/>
              <a:t>- Família residente ou que trabalhe no distrito de influencia ou limítrofes ao do empreendimento - apresentar comprovação;</a:t>
            </a:r>
            <a:br>
              <a:rPr lang="pt-BR" dirty="0"/>
            </a:br>
            <a:r>
              <a:rPr lang="pt-BR" dirty="0"/>
              <a:t>- Famílias com ônus excessivo de aluguel, que comprometa 30% do salário ou mais - comprovar com contrato de locação ou recibo de pagamento do aluguel e declaração de renda;</a:t>
            </a:r>
            <a:br>
              <a:rPr lang="pt-BR" dirty="0"/>
            </a:br>
            <a:r>
              <a:rPr lang="pt-BR" dirty="0"/>
              <a:t>- Famílias com crianças na primeira infância.</a:t>
            </a:r>
          </a:p>
          <a:p>
            <a:r>
              <a:rPr lang="pt-BR" dirty="0"/>
              <a:t>Dentre os inscritos junto à COHAB-SP, além da pontuação acima, também será concedido 1 (um) ponto adicional para cada período de 5 (cinco) anos completos de tempo de inscrição</a:t>
            </a:r>
            <a:r>
              <a:rPr lang="pt-BR" dirty="0" smtClean="0"/>
              <a:t>.</a:t>
            </a:r>
            <a:endParaRPr lang="pt-BR" dirty="0"/>
          </a:p>
        </p:txBody>
      </p:sp>
    </p:spTree>
    <p:extLst>
      <p:ext uri="{BB962C8B-B14F-4D97-AF65-F5344CB8AC3E}">
        <p14:creationId xmlns:p14="http://schemas.microsoft.com/office/powerpoint/2010/main" val="24362220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1247607" y="2390946"/>
            <a:ext cx="10058400" cy="1999080"/>
          </a:xfrm>
          <a:prstGeom prst="rect">
            <a:avLst/>
          </a:prstGeom>
        </p:spPr>
        <p:txBody>
          <a:bodyPr vert="horz" wrap="square" lIns="0" tIns="291726" rIns="0" bIns="0" rtlCol="0" anchor="b">
            <a:spAutoFit/>
          </a:bodyPr>
          <a:lstStyle/>
          <a:p>
            <a:pPr marL="17850" marR="4607" algn="ctr">
              <a:lnSpc>
                <a:spcPct val="115700"/>
              </a:lnSpc>
              <a:spcBef>
                <a:spcPts val="91"/>
              </a:spcBef>
            </a:pPr>
            <a:r>
              <a:rPr spc="-9" dirty="0"/>
              <a:t>PROGRAMA</a:t>
            </a:r>
            <a:r>
              <a:rPr spc="-145" dirty="0"/>
              <a:t> </a:t>
            </a:r>
            <a:r>
              <a:rPr dirty="0"/>
              <a:t>PODE</a:t>
            </a:r>
            <a:r>
              <a:rPr spc="-122" dirty="0"/>
              <a:t> </a:t>
            </a:r>
            <a:r>
              <a:rPr dirty="0"/>
              <a:t>ENTRAR</a:t>
            </a:r>
            <a:r>
              <a:rPr spc="-150" dirty="0"/>
              <a:t> </a:t>
            </a:r>
            <a:r>
              <a:rPr dirty="0"/>
              <a:t>-</a:t>
            </a:r>
            <a:r>
              <a:rPr spc="-109" dirty="0"/>
              <a:t> </a:t>
            </a:r>
            <a:r>
              <a:rPr dirty="0"/>
              <a:t>AQUISIÇÃO</a:t>
            </a:r>
            <a:r>
              <a:rPr spc="-136" dirty="0"/>
              <a:t> </a:t>
            </a:r>
            <a:r>
              <a:rPr spc="-23" dirty="0"/>
              <a:t>DE </a:t>
            </a:r>
            <a:r>
              <a:rPr dirty="0"/>
              <a:t>UNIDADES</a:t>
            </a:r>
            <a:r>
              <a:rPr spc="-103" dirty="0"/>
              <a:t> </a:t>
            </a:r>
            <a:r>
              <a:rPr dirty="0"/>
              <a:t>-</a:t>
            </a:r>
            <a:r>
              <a:rPr spc="-122" dirty="0"/>
              <a:t> </a:t>
            </a:r>
            <a:r>
              <a:rPr spc="-9" dirty="0"/>
              <a:t>CHAMAMENTO </a:t>
            </a:r>
            <a:r>
              <a:rPr spc="-9" dirty="0" smtClean="0"/>
              <a:t>001/SEHAB/2022</a:t>
            </a:r>
            <a:r>
              <a:rPr lang="pt-BR" spc="-9" dirty="0" smtClean="0"/>
              <a:t/>
            </a:r>
            <a:br>
              <a:rPr lang="pt-BR" spc="-9" dirty="0" smtClean="0"/>
            </a:br>
            <a:r>
              <a:rPr lang="pt-BR" sz="3200" b="0" spc="-9" dirty="0"/>
              <a:t>Posição em 23/04/2024</a:t>
            </a:r>
            <a:endParaRPr spc="-9" dirty="0"/>
          </a:p>
        </p:txBody>
      </p:sp>
    </p:spTree>
    <p:extLst>
      <p:ext uri="{BB962C8B-B14F-4D97-AF65-F5344CB8AC3E}">
        <p14:creationId xmlns:p14="http://schemas.microsoft.com/office/powerpoint/2010/main" val="31280647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35802" y="0"/>
            <a:ext cx="10266629" cy="6301212"/>
          </a:xfrm>
          <a:prstGeom prst="rect">
            <a:avLst/>
          </a:prstGeom>
        </p:spPr>
      </p:pic>
    </p:spTree>
    <p:extLst>
      <p:ext uri="{BB962C8B-B14F-4D97-AF65-F5344CB8AC3E}">
        <p14:creationId xmlns:p14="http://schemas.microsoft.com/office/powerpoint/2010/main" val="27621844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114650" y="90928"/>
            <a:ext cx="8608771" cy="6210284"/>
          </a:xfrm>
          <a:prstGeom prst="rect">
            <a:avLst/>
          </a:prstGeom>
        </p:spPr>
      </p:pic>
    </p:spTree>
    <p:extLst>
      <p:ext uri="{BB962C8B-B14F-4D97-AF65-F5344CB8AC3E}">
        <p14:creationId xmlns:p14="http://schemas.microsoft.com/office/powerpoint/2010/main" val="11008963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950614" y="2422888"/>
            <a:ext cx="10465806" cy="3009192"/>
          </a:xfrm>
          <a:prstGeom prst="rect">
            <a:avLst/>
          </a:prstGeom>
        </p:spPr>
      </p:pic>
    </p:spTree>
    <p:extLst>
      <p:ext uri="{BB962C8B-B14F-4D97-AF65-F5344CB8AC3E}">
        <p14:creationId xmlns:p14="http://schemas.microsoft.com/office/powerpoint/2010/main" val="10581199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1822505" y="2990448"/>
            <a:ext cx="9120967" cy="2079630"/>
          </a:xfrm>
          <a:prstGeom prst="rect">
            <a:avLst/>
          </a:prstGeom>
        </p:spPr>
        <p:txBody>
          <a:bodyPr vert="horz" wrap="square" lIns="0" tIns="11516" rIns="0" bIns="0" rtlCol="0" anchor="b">
            <a:spAutoFit/>
          </a:bodyPr>
          <a:lstStyle/>
          <a:p>
            <a:pPr marL="15547" marR="4607" algn="ctr">
              <a:lnSpc>
                <a:spcPct val="115700"/>
              </a:lnSpc>
              <a:spcBef>
                <a:spcPts val="91"/>
              </a:spcBef>
            </a:pPr>
            <a:r>
              <a:rPr spc="-9" dirty="0"/>
              <a:t>PROGRAMA</a:t>
            </a:r>
            <a:r>
              <a:rPr spc="-127" dirty="0"/>
              <a:t> </a:t>
            </a:r>
            <a:r>
              <a:rPr dirty="0"/>
              <a:t>PODE</a:t>
            </a:r>
            <a:r>
              <a:rPr spc="-100" dirty="0"/>
              <a:t> </a:t>
            </a:r>
            <a:r>
              <a:rPr dirty="0"/>
              <a:t>ENTRAR</a:t>
            </a:r>
            <a:r>
              <a:rPr spc="-131" dirty="0"/>
              <a:t> </a:t>
            </a:r>
            <a:r>
              <a:rPr dirty="0"/>
              <a:t>-</a:t>
            </a:r>
            <a:r>
              <a:rPr spc="-86" dirty="0"/>
              <a:t> </a:t>
            </a:r>
            <a:r>
              <a:rPr spc="-9" dirty="0"/>
              <a:t>ENTIDADES/ EMPRESAS</a:t>
            </a:r>
          </a:p>
          <a:p>
            <a:pPr marL="124953" algn="ctr">
              <a:lnSpc>
                <a:spcPct val="100000"/>
              </a:lnSpc>
              <a:spcBef>
                <a:spcPts val="598"/>
              </a:spcBef>
            </a:pPr>
            <a:r>
              <a:rPr dirty="0"/>
              <a:t>EM</a:t>
            </a:r>
            <a:r>
              <a:rPr spc="-82" dirty="0"/>
              <a:t> </a:t>
            </a:r>
            <a:r>
              <a:rPr dirty="0"/>
              <a:t>OBRAS</a:t>
            </a:r>
            <a:r>
              <a:rPr spc="-77" dirty="0"/>
              <a:t> </a:t>
            </a:r>
            <a:r>
              <a:rPr dirty="0"/>
              <a:t>E</a:t>
            </a:r>
            <a:r>
              <a:rPr spc="-91" dirty="0"/>
              <a:t> </a:t>
            </a:r>
            <a:r>
              <a:rPr spc="-9" dirty="0" smtClean="0"/>
              <a:t>CONTRATADAS</a:t>
            </a:r>
            <a:r>
              <a:rPr lang="pt-BR" spc="-9" dirty="0" smtClean="0"/>
              <a:t/>
            </a:r>
            <a:br>
              <a:rPr lang="pt-BR" spc="-9" dirty="0" smtClean="0"/>
            </a:br>
            <a:r>
              <a:rPr lang="pt-BR" sz="2000" b="0" spc="-9" dirty="0" smtClean="0"/>
              <a:t>Posição em 23/04/2024</a:t>
            </a:r>
            <a:endParaRPr sz="2000" b="0" spc="-9" dirty="0"/>
          </a:p>
        </p:txBody>
      </p:sp>
    </p:spTree>
    <p:extLst>
      <p:ext uri="{BB962C8B-B14F-4D97-AF65-F5344CB8AC3E}">
        <p14:creationId xmlns:p14="http://schemas.microsoft.com/office/powerpoint/2010/main" val="102851120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a 2"/>
          <p:cNvGraphicFramePr/>
          <p:nvPr>
            <p:extLst>
              <p:ext uri="{D42A27DB-BD31-4B8C-83A1-F6EECF244321}">
                <p14:modId xmlns:p14="http://schemas.microsoft.com/office/powerpoint/2010/main" val="3899398607"/>
              </p:ext>
            </p:extLst>
          </p:nvPr>
        </p:nvGraphicFramePr>
        <p:xfrm>
          <a:off x="-991858" y="837361"/>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Gráfico 6"/>
          <p:cNvGraphicFramePr/>
          <p:nvPr>
            <p:extLst>
              <p:ext uri="{D42A27DB-BD31-4B8C-83A1-F6EECF244321}">
                <p14:modId xmlns:p14="http://schemas.microsoft.com/office/powerpoint/2010/main" val="557000206"/>
              </p:ext>
            </p:extLst>
          </p:nvPr>
        </p:nvGraphicFramePr>
        <p:xfrm>
          <a:off x="6083927" y="860079"/>
          <a:ext cx="5667471" cy="5441133"/>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36080718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977774" y="672290"/>
            <a:ext cx="9363094" cy="3566160"/>
          </a:xfrm>
        </p:spPr>
        <p:txBody>
          <a:bodyPr/>
          <a:lstStyle/>
          <a:p>
            <a:r>
              <a:rPr lang="pt-BR" dirty="0" smtClean="0"/>
              <a:t>APORTE </a:t>
            </a:r>
            <a:br>
              <a:rPr lang="pt-BR" dirty="0" smtClean="0"/>
            </a:br>
            <a:r>
              <a:rPr lang="pt-BR" dirty="0" smtClean="0"/>
              <a:t>MCMV</a:t>
            </a:r>
            <a:endParaRPr lang="pt-BR" dirty="0"/>
          </a:p>
        </p:txBody>
      </p:sp>
      <p:sp>
        <p:nvSpPr>
          <p:cNvPr id="3" name="Subtítulo 2"/>
          <p:cNvSpPr>
            <a:spLocks noGrp="1"/>
          </p:cNvSpPr>
          <p:nvPr>
            <p:ph type="subTitle" idx="1"/>
          </p:nvPr>
        </p:nvSpPr>
        <p:spPr/>
        <p:txBody>
          <a:bodyPr/>
          <a:lstStyle/>
          <a:p>
            <a:endParaRPr lang="pt-BR" dirty="0"/>
          </a:p>
        </p:txBody>
      </p:sp>
      <p:pic>
        <p:nvPicPr>
          <p:cNvPr id="6" name="Imagem 5"/>
          <p:cNvPicPr>
            <a:picLocks noChangeAspect="1"/>
          </p:cNvPicPr>
          <p:nvPr/>
        </p:nvPicPr>
        <p:blipFill>
          <a:blip r:embed="rId2">
            <a:extLst>
              <a:ext uri="{BEBA8EAE-BF5A-486C-A8C5-ECC9F3942E4B}">
                <a14:imgProps xmlns:a14="http://schemas.microsoft.com/office/drawing/2010/main">
                  <a14:imgLayer r:embed="rId3">
                    <a14:imgEffect>
                      <a14:colorTemperature colorTemp="7200"/>
                    </a14:imgEffect>
                  </a14:imgLayer>
                </a14:imgProps>
              </a:ext>
              <a:ext uri="{28A0092B-C50C-407E-A947-70E740481C1C}">
                <a14:useLocalDpi xmlns:a14="http://schemas.microsoft.com/office/drawing/2010/main" val="0"/>
              </a:ext>
            </a:extLst>
          </a:blip>
          <a:stretch>
            <a:fillRect/>
          </a:stretch>
        </p:blipFill>
        <p:spPr>
          <a:xfrm>
            <a:off x="4754833" y="672290"/>
            <a:ext cx="8375710" cy="4711337"/>
          </a:xfrm>
          <a:prstGeom prst="rect">
            <a:avLst/>
          </a:prstGeom>
        </p:spPr>
      </p:pic>
    </p:spTree>
    <p:extLst>
      <p:ext uri="{BB962C8B-B14F-4D97-AF65-F5344CB8AC3E}">
        <p14:creationId xmlns:p14="http://schemas.microsoft.com/office/powerpoint/2010/main" val="38556949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Termo de Cooperação </a:t>
            </a:r>
            <a:endParaRPr lang="pt-BR" dirty="0"/>
          </a:p>
        </p:txBody>
      </p:sp>
      <p:sp>
        <p:nvSpPr>
          <p:cNvPr id="3" name="Espaço Reservado para Conteúdo 2"/>
          <p:cNvSpPr>
            <a:spLocks noGrp="1"/>
          </p:cNvSpPr>
          <p:nvPr>
            <p:ph idx="1"/>
          </p:nvPr>
        </p:nvSpPr>
        <p:spPr/>
        <p:txBody>
          <a:bodyPr/>
          <a:lstStyle/>
          <a:p>
            <a:r>
              <a:rPr lang="pt-BR" dirty="0" smtClean="0"/>
              <a:t>Assinado em 2021  - aditivo – valido até 01/01/2026</a:t>
            </a:r>
          </a:p>
          <a:p>
            <a:r>
              <a:rPr lang="pt-BR" dirty="0" smtClean="0"/>
              <a:t>Recursos: R$ 192 milhões</a:t>
            </a:r>
          </a:p>
          <a:p>
            <a:r>
              <a:rPr lang="pt-BR" dirty="0" smtClean="0"/>
              <a:t>R$ 20 mil por unidade</a:t>
            </a:r>
          </a:p>
          <a:p>
            <a:r>
              <a:rPr lang="pt-BR" dirty="0" smtClean="0"/>
              <a:t>Integra o orçamento e </a:t>
            </a:r>
            <a:r>
              <a:rPr lang="pt-BR" dirty="0" err="1" smtClean="0"/>
              <a:t>eé</a:t>
            </a:r>
            <a:r>
              <a:rPr lang="pt-BR" dirty="0" smtClean="0"/>
              <a:t> liberado durante a obra</a:t>
            </a:r>
          </a:p>
          <a:p>
            <a:r>
              <a:rPr lang="pt-BR" dirty="0">
                <a:hlinkClick r:id="rId2"/>
              </a:rPr>
              <a:t>https://drive.google.com/file/d/12SC2DyqeQuwn4wuQj9XZ5q2KiPUQDAi-/</a:t>
            </a:r>
            <a:r>
              <a:rPr lang="pt-BR" dirty="0" smtClean="0">
                <a:hlinkClick r:id="rId2"/>
              </a:rPr>
              <a:t>view?usp=sharing</a:t>
            </a:r>
            <a:r>
              <a:rPr lang="pt-BR" dirty="0" smtClean="0"/>
              <a:t> </a:t>
            </a:r>
            <a:endParaRPr lang="pt-BR" dirty="0"/>
          </a:p>
          <a:p>
            <a:endParaRPr lang="pt-BR" dirty="0" smtClean="0"/>
          </a:p>
          <a:p>
            <a:endParaRPr lang="pt-BR" dirty="0"/>
          </a:p>
        </p:txBody>
      </p:sp>
    </p:spTree>
    <p:extLst>
      <p:ext uri="{BB962C8B-B14F-4D97-AF65-F5344CB8AC3E}">
        <p14:creationId xmlns:p14="http://schemas.microsoft.com/office/powerpoint/2010/main" val="162089678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Termo de Cooperação </a:t>
            </a:r>
            <a:endParaRPr lang="pt-BR" dirty="0"/>
          </a:p>
        </p:txBody>
      </p:sp>
      <p:sp>
        <p:nvSpPr>
          <p:cNvPr id="3" name="Espaço Reservado para Conteúdo 2"/>
          <p:cNvSpPr>
            <a:spLocks noGrp="1"/>
          </p:cNvSpPr>
          <p:nvPr>
            <p:ph idx="1"/>
          </p:nvPr>
        </p:nvSpPr>
        <p:spPr/>
        <p:txBody>
          <a:bodyPr/>
          <a:lstStyle/>
          <a:p>
            <a:r>
              <a:rPr lang="pt-BR" dirty="0" smtClean="0"/>
              <a:t>Assinado em 2021  - aditivo – valido até 01/01/2026</a:t>
            </a:r>
          </a:p>
          <a:p>
            <a:r>
              <a:rPr lang="pt-BR" dirty="0" smtClean="0"/>
              <a:t>Recursos: R$ 192 milhões</a:t>
            </a:r>
          </a:p>
          <a:p>
            <a:r>
              <a:rPr lang="pt-BR" dirty="0" smtClean="0"/>
              <a:t>R$ 20 mil por unidade</a:t>
            </a:r>
          </a:p>
          <a:p>
            <a:r>
              <a:rPr lang="pt-BR" dirty="0" smtClean="0"/>
              <a:t>Integra o orçamento e </a:t>
            </a:r>
            <a:r>
              <a:rPr lang="pt-BR" dirty="0" err="1" smtClean="0"/>
              <a:t>eé</a:t>
            </a:r>
            <a:r>
              <a:rPr lang="pt-BR" dirty="0" smtClean="0"/>
              <a:t> liberado durante a obra</a:t>
            </a:r>
          </a:p>
          <a:p>
            <a:r>
              <a:rPr lang="pt-BR" dirty="0">
                <a:hlinkClick r:id="rId2"/>
              </a:rPr>
              <a:t>https://drive.google.com/file/d/12SC2DyqeQuwn4wuQj9XZ5q2KiPUQDAi-/</a:t>
            </a:r>
            <a:r>
              <a:rPr lang="pt-BR" dirty="0" smtClean="0">
                <a:hlinkClick r:id="rId2"/>
              </a:rPr>
              <a:t>view?usp=sharing</a:t>
            </a:r>
            <a:r>
              <a:rPr lang="pt-BR" dirty="0" smtClean="0"/>
              <a:t> </a:t>
            </a:r>
            <a:endParaRPr lang="pt-BR" dirty="0"/>
          </a:p>
          <a:p>
            <a:endParaRPr lang="pt-BR" dirty="0" smtClean="0"/>
          </a:p>
          <a:p>
            <a:endParaRPr lang="pt-BR" dirty="0"/>
          </a:p>
        </p:txBody>
      </p:sp>
    </p:spTree>
    <p:extLst>
      <p:ext uri="{BB962C8B-B14F-4D97-AF65-F5344CB8AC3E}">
        <p14:creationId xmlns:p14="http://schemas.microsoft.com/office/powerpoint/2010/main" val="390699661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pt-BR" dirty="0" smtClean="0"/>
              <a:t>PARCERIAS </a:t>
            </a:r>
            <a:br>
              <a:rPr lang="pt-BR" dirty="0" smtClean="0"/>
            </a:br>
            <a:r>
              <a:rPr lang="pt-BR" dirty="0" smtClean="0"/>
              <a:t>PÚBLICO </a:t>
            </a:r>
            <a:br>
              <a:rPr lang="pt-BR" dirty="0" smtClean="0"/>
            </a:br>
            <a:r>
              <a:rPr lang="pt-BR" dirty="0" smtClean="0"/>
              <a:t>PRIVADAS</a:t>
            </a:r>
            <a:endParaRPr lang="pt-BR" dirty="0"/>
          </a:p>
        </p:txBody>
      </p:sp>
      <p:sp>
        <p:nvSpPr>
          <p:cNvPr id="3" name="Subtítulo 2"/>
          <p:cNvSpPr>
            <a:spLocks noGrp="1"/>
          </p:cNvSpPr>
          <p:nvPr>
            <p:ph type="subTitle" idx="1"/>
          </p:nvPr>
        </p:nvSpPr>
        <p:spPr/>
        <p:txBody>
          <a:bodyPr/>
          <a:lstStyle/>
          <a:p>
            <a:endParaRPr lang="pt-BR" dirty="0"/>
          </a:p>
        </p:txBody>
      </p:sp>
      <p:pic>
        <p:nvPicPr>
          <p:cNvPr id="4" name="Imagem 3"/>
          <p:cNvPicPr>
            <a:picLocks noChangeAspect="1"/>
          </p:cNvPicPr>
          <p:nvPr/>
        </p:nvPicPr>
        <p:blipFill>
          <a:blip r:embed="rId2"/>
          <a:stretch>
            <a:fillRect/>
          </a:stretch>
        </p:blipFill>
        <p:spPr>
          <a:xfrm>
            <a:off x="7646103" y="1020430"/>
            <a:ext cx="3708000" cy="4924201"/>
          </a:xfrm>
          <a:prstGeom prst="rect">
            <a:avLst/>
          </a:prstGeom>
        </p:spPr>
      </p:pic>
    </p:spTree>
    <p:extLst>
      <p:ext uri="{BB962C8B-B14F-4D97-AF65-F5344CB8AC3E}">
        <p14:creationId xmlns:p14="http://schemas.microsoft.com/office/powerpoint/2010/main" val="3725022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O que é uma PPP?</a:t>
            </a:r>
            <a:endParaRPr lang="pt-BR" dirty="0"/>
          </a:p>
        </p:txBody>
      </p:sp>
      <p:sp>
        <p:nvSpPr>
          <p:cNvPr id="3" name="Espaço Reservado para Conteúdo 2"/>
          <p:cNvSpPr>
            <a:spLocks noGrp="1"/>
          </p:cNvSpPr>
          <p:nvPr>
            <p:ph idx="1"/>
          </p:nvPr>
        </p:nvSpPr>
        <p:spPr/>
        <p:txBody>
          <a:bodyPr>
            <a:normAutofit/>
          </a:bodyPr>
          <a:lstStyle/>
          <a:p>
            <a:r>
              <a:rPr lang="pt-BR" dirty="0" smtClean="0"/>
              <a:t>As Parcerias Público-Privadas (</a:t>
            </a:r>
            <a:r>
              <a:rPr lang="pt-BR" dirty="0" err="1" smtClean="0"/>
              <a:t>PPPs</a:t>
            </a:r>
            <a:r>
              <a:rPr lang="pt-BR" dirty="0" smtClean="0"/>
              <a:t>) são associações entre governos e empresas para que estas atuem em construção de obras e gestão de serviços públicos. As </a:t>
            </a:r>
            <a:r>
              <a:rPr lang="pt-BR" dirty="0" err="1" smtClean="0"/>
              <a:t>PPPs</a:t>
            </a:r>
            <a:r>
              <a:rPr lang="pt-BR" dirty="0" smtClean="0"/>
              <a:t> mais comuns no Brasil são as concessões de rodovias ou metrô, mas as </a:t>
            </a:r>
            <a:r>
              <a:rPr lang="pt-BR" dirty="0" err="1" smtClean="0"/>
              <a:t>PPPs</a:t>
            </a:r>
            <a:r>
              <a:rPr lang="pt-BR" dirty="0" smtClean="0"/>
              <a:t> também têm sido usadas para habitação, saúde e outras políticas setoriais.</a:t>
            </a:r>
          </a:p>
          <a:p>
            <a:r>
              <a:rPr lang="pt-BR" dirty="0" smtClean="0"/>
              <a:t>Os governos argumentam que precisam se associar às empresas privadas pois ou não têm recursos públicos suficientes para pagar ou não tem capacidade de endividamento (para pegar um empréstimo e investir). </a:t>
            </a:r>
          </a:p>
          <a:p>
            <a:r>
              <a:rPr lang="pt-BR" dirty="0" smtClean="0"/>
              <a:t>Outro argumento é que as empresas seriam mais eficientes que o poder público para realizar obras e serviços… </a:t>
            </a:r>
          </a:p>
          <a:p>
            <a:r>
              <a:rPr lang="pt-BR" dirty="0" smtClean="0"/>
              <a:t>Mas as </a:t>
            </a:r>
            <a:r>
              <a:rPr lang="pt-BR" dirty="0" err="1" smtClean="0"/>
              <a:t>PPPs</a:t>
            </a:r>
            <a:r>
              <a:rPr lang="pt-BR" dirty="0" smtClean="0"/>
              <a:t> podem sair, no fim das contas, até mais caras para o governo.</a:t>
            </a:r>
            <a:endParaRPr lang="pt-BR" dirty="0"/>
          </a:p>
        </p:txBody>
      </p:sp>
    </p:spTree>
    <p:extLst>
      <p:ext uri="{BB962C8B-B14F-4D97-AF65-F5344CB8AC3E}">
        <p14:creationId xmlns:p14="http://schemas.microsoft.com/office/powerpoint/2010/main" val="2534174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Nas </a:t>
            </a:r>
            <a:r>
              <a:rPr lang="pt-BR" dirty="0" err="1" smtClean="0"/>
              <a:t>PPPs</a:t>
            </a:r>
            <a:r>
              <a:rPr lang="pt-BR" dirty="0" smtClean="0"/>
              <a:t> habitacionais as responsabilidades são divididas</a:t>
            </a:r>
            <a:endParaRPr lang="pt-BR" dirty="0"/>
          </a:p>
        </p:txBody>
      </p:sp>
      <p:sp>
        <p:nvSpPr>
          <p:cNvPr id="3" name="Espaço Reservado para Conteúdo 2"/>
          <p:cNvSpPr>
            <a:spLocks noGrp="1"/>
          </p:cNvSpPr>
          <p:nvPr>
            <p:ph idx="1"/>
          </p:nvPr>
        </p:nvSpPr>
        <p:spPr/>
        <p:txBody>
          <a:bodyPr>
            <a:normAutofit/>
          </a:bodyPr>
          <a:lstStyle/>
          <a:p>
            <a:pPr marL="0" indent="0">
              <a:buNone/>
            </a:pPr>
            <a:r>
              <a:rPr lang="pt-BR" dirty="0"/>
              <a:t>RESPONSABILIDADES DO PODER </a:t>
            </a:r>
            <a:r>
              <a:rPr lang="pt-BR" dirty="0" smtClean="0"/>
              <a:t>PÚBLICO</a:t>
            </a:r>
          </a:p>
          <a:p>
            <a:pPr marL="0" indent="0">
              <a:buNone/>
            </a:pPr>
            <a:r>
              <a:rPr lang="pt-BR" dirty="0" smtClean="0"/>
              <a:t>• Lançar o edital, contratar as empresas e monitorar a PPP;</a:t>
            </a:r>
          </a:p>
          <a:p>
            <a:pPr marL="0" indent="0">
              <a:buNone/>
            </a:pPr>
            <a:r>
              <a:rPr lang="pt-BR" dirty="0" smtClean="0"/>
              <a:t>• Disponibilizar imóveis públicos para todas as construções de HIS ou desapropriar;</a:t>
            </a:r>
          </a:p>
          <a:p>
            <a:pPr marL="0" indent="0">
              <a:buNone/>
            </a:pPr>
            <a:r>
              <a:rPr lang="pt-BR" dirty="0" smtClean="0"/>
              <a:t>• Contratar empresa especializada para acompanhar, controlar e fiscalizar as obras;</a:t>
            </a:r>
          </a:p>
          <a:p>
            <a:pPr marL="0" indent="0">
              <a:buNone/>
            </a:pPr>
            <a:r>
              <a:rPr lang="pt-BR" dirty="0" smtClean="0"/>
              <a:t>• Pagar para as empresas pelas habitações construídas e serviços prestados, em contraprestações pelo período da concessão (20 anos);</a:t>
            </a:r>
          </a:p>
          <a:p>
            <a:pPr marL="0" indent="0">
              <a:buNone/>
            </a:pPr>
            <a:r>
              <a:rPr lang="pt-BR" dirty="0" smtClean="0"/>
              <a:t>• Arcar com riscos e dar garantias à PPP;</a:t>
            </a:r>
          </a:p>
          <a:p>
            <a:pPr marL="0" indent="0">
              <a:buNone/>
            </a:pPr>
            <a:r>
              <a:rPr lang="pt-BR" dirty="0" smtClean="0"/>
              <a:t>• Analisar e autorizar que sejam feitas moradias em local diferente do licitado.</a:t>
            </a:r>
            <a:endParaRPr lang="pt-BR" dirty="0"/>
          </a:p>
        </p:txBody>
      </p:sp>
    </p:spTree>
    <p:extLst>
      <p:ext uri="{BB962C8B-B14F-4D97-AF65-F5344CB8AC3E}">
        <p14:creationId xmlns:p14="http://schemas.microsoft.com/office/powerpoint/2010/main" val="12836338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normAutofit/>
          </a:bodyPr>
          <a:lstStyle/>
          <a:p>
            <a:pPr marL="0" indent="0">
              <a:buNone/>
            </a:pPr>
            <a:r>
              <a:rPr lang="pt-BR" dirty="0" smtClean="0"/>
              <a:t>RESPONSABILIDADES DO PRIVADO</a:t>
            </a:r>
          </a:p>
          <a:p>
            <a:pPr marL="0" indent="0">
              <a:buNone/>
            </a:pPr>
            <a:r>
              <a:rPr lang="pt-BR" dirty="0" smtClean="0"/>
              <a:t>• Elaborar projetos e obter alvarás e licenças de aprovação;</a:t>
            </a:r>
          </a:p>
          <a:p>
            <a:pPr marL="0" indent="0">
              <a:buNone/>
            </a:pPr>
            <a:r>
              <a:rPr lang="pt-BR" dirty="0" smtClean="0"/>
              <a:t>• Construir moradias populares e de mercado;</a:t>
            </a:r>
          </a:p>
          <a:p>
            <a:pPr marL="0" indent="0">
              <a:buNone/>
            </a:pPr>
            <a:r>
              <a:rPr lang="pt-BR" dirty="0" smtClean="0"/>
              <a:t>• Construir e explorar espaços para usos não residenciais, como comércios, serviços, infraestrutura, lazer, industrial e até logística!</a:t>
            </a:r>
          </a:p>
          <a:p>
            <a:pPr marL="0" indent="0">
              <a:buNone/>
            </a:pPr>
            <a:r>
              <a:rPr lang="pt-BR" dirty="0" smtClean="0"/>
              <a:t>• Implantação de equipamentos e melhorias urbanísticas, quando previstas em edital;</a:t>
            </a:r>
          </a:p>
          <a:p>
            <a:pPr marL="0" indent="0">
              <a:buNone/>
            </a:pPr>
            <a:r>
              <a:rPr lang="pt-BR" dirty="0" smtClean="0"/>
              <a:t>• Fazer o trabalho social </a:t>
            </a:r>
            <a:r>
              <a:rPr lang="pt-BR" dirty="0" err="1" smtClean="0"/>
              <a:t>pré</a:t>
            </a:r>
            <a:r>
              <a:rPr lang="pt-BR" dirty="0" smtClean="0"/>
              <a:t> e pós-ocupação, a manutenção das edificações e a gestão do condomínio pelo período da concessão (20 anos).</a:t>
            </a:r>
            <a:endParaRPr lang="pt-BR" dirty="0"/>
          </a:p>
        </p:txBody>
      </p:sp>
    </p:spTree>
    <p:extLst>
      <p:ext uri="{BB962C8B-B14F-4D97-AF65-F5344CB8AC3E}">
        <p14:creationId xmlns:p14="http://schemas.microsoft.com/office/powerpoint/2010/main" val="332671176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rotWithShape="1">
          <a:blip r:embed="rId2"/>
          <a:srcRect l="16863" t="11896" r="17407" b="5660"/>
          <a:stretch/>
        </p:blipFill>
        <p:spPr>
          <a:xfrm>
            <a:off x="1167896" y="-34193"/>
            <a:ext cx="9768689" cy="6892193"/>
          </a:xfrm>
          <a:prstGeom prst="rect">
            <a:avLst/>
          </a:prstGeom>
        </p:spPr>
      </p:pic>
    </p:spTree>
    <p:extLst>
      <p:ext uri="{BB962C8B-B14F-4D97-AF65-F5344CB8AC3E}">
        <p14:creationId xmlns:p14="http://schemas.microsoft.com/office/powerpoint/2010/main" val="15186817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p:cNvPicPr>
            <a:picLocks noChangeAspect="1"/>
          </p:cNvPicPr>
          <p:nvPr/>
        </p:nvPicPr>
        <p:blipFill rotWithShape="1">
          <a:blip r:embed="rId2"/>
          <a:srcRect l="19278" t="12645" r="7108" b="26795"/>
          <a:stretch/>
        </p:blipFill>
        <p:spPr>
          <a:xfrm>
            <a:off x="-35934" y="651850"/>
            <a:ext cx="12227934" cy="5658416"/>
          </a:xfrm>
          <a:prstGeom prst="rect">
            <a:avLst/>
          </a:prstGeom>
        </p:spPr>
      </p:pic>
    </p:spTree>
    <p:extLst>
      <p:ext uri="{BB962C8B-B14F-4D97-AF65-F5344CB8AC3E}">
        <p14:creationId xmlns:p14="http://schemas.microsoft.com/office/powerpoint/2010/main" val="163190357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r>
              <a:rPr lang="pt-BR" dirty="0">
                <a:hlinkClick r:id="rId2"/>
              </a:rPr>
              <a:t>https://</a:t>
            </a:r>
            <a:r>
              <a:rPr lang="pt-BR" dirty="0" smtClean="0">
                <a:hlinkClick r:id="rId2"/>
              </a:rPr>
              <a:t>drive.google.com/file/d/1lMqMXQezGCM64XUckQm4ueNZC8X6Hq-v/view?usp=sharing</a:t>
            </a:r>
            <a:r>
              <a:rPr lang="pt-BR" dirty="0" smtClean="0"/>
              <a:t> </a:t>
            </a:r>
            <a:endParaRPr lang="pt-BR" dirty="0"/>
          </a:p>
        </p:txBody>
      </p:sp>
      <p:pic>
        <p:nvPicPr>
          <p:cNvPr id="4" name="Imagem 3"/>
          <p:cNvPicPr>
            <a:picLocks noChangeAspect="1"/>
          </p:cNvPicPr>
          <p:nvPr/>
        </p:nvPicPr>
        <p:blipFill>
          <a:blip r:embed="rId3"/>
          <a:stretch>
            <a:fillRect/>
          </a:stretch>
        </p:blipFill>
        <p:spPr>
          <a:xfrm>
            <a:off x="2211998" y="2601868"/>
            <a:ext cx="7369651" cy="3375600"/>
          </a:xfrm>
          <a:prstGeom prst="rect">
            <a:avLst/>
          </a:prstGeom>
        </p:spPr>
      </p:pic>
    </p:spTree>
    <p:extLst>
      <p:ext uri="{BB962C8B-B14F-4D97-AF65-F5344CB8AC3E}">
        <p14:creationId xmlns:p14="http://schemas.microsoft.com/office/powerpoint/2010/main" val="1968286315"/>
      </p:ext>
    </p:extLst>
  </p:cSld>
  <p:clrMapOvr>
    <a:masterClrMapping/>
  </p:clrMapOvr>
  <p:timing>
    <p:tnLst>
      <p:par>
        <p:cTn id="1" dur="indefinite" restart="never" nodeType="tmRoot"/>
      </p:par>
    </p:tnLst>
  </p:timing>
</p:sld>
</file>

<file path=ppt/theme/theme1.xml><?xml version="1.0" encoding="utf-8"?>
<a:theme xmlns:a="http://schemas.openxmlformats.org/drawingml/2006/main" name="Retrospectiva">
  <a:themeElements>
    <a:clrScheme name="Retrospectiva">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iva">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iva">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xmlns=""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375</TotalTime>
  <Words>1218</Words>
  <Application>Microsoft Office PowerPoint</Application>
  <PresentationFormat>Personalizar</PresentationFormat>
  <Paragraphs>100</Paragraphs>
  <Slides>26</Slides>
  <Notes>0</Notes>
  <HiddenSlides>0</HiddenSlides>
  <MMClips>0</MMClips>
  <ScaleCrop>false</ScaleCrop>
  <HeadingPairs>
    <vt:vector size="4" baseType="variant">
      <vt:variant>
        <vt:lpstr>Tema</vt:lpstr>
      </vt:variant>
      <vt:variant>
        <vt:i4>1</vt:i4>
      </vt:variant>
      <vt:variant>
        <vt:lpstr>Títulos de slides</vt:lpstr>
      </vt:variant>
      <vt:variant>
        <vt:i4>26</vt:i4>
      </vt:variant>
    </vt:vector>
  </HeadingPairs>
  <TitlesOfParts>
    <vt:vector size="27" baseType="lpstr">
      <vt:lpstr>Retrospectiva</vt:lpstr>
      <vt:lpstr>Provisão  habitacional</vt:lpstr>
      <vt:lpstr>Pode Entrar</vt:lpstr>
      <vt:lpstr>Legislação </vt:lpstr>
      <vt:lpstr>Apresentação do PowerPoint</vt:lpstr>
      <vt:lpstr>Apresentação do PowerPoint</vt:lpstr>
      <vt:lpstr>DISTRIBUIÇÃO DE RECURSOS</vt:lpstr>
      <vt:lpstr>Limites de renda</vt:lpstr>
      <vt:lpstr>DEMANDA PRIORITÁRIA</vt:lpstr>
      <vt:lpstr>Apresentação do PowerPoint</vt:lpstr>
      <vt:lpstr>Apresentação do PowerPoint</vt:lpstr>
      <vt:lpstr>PROGRAMA PODE ENTRAR - AQUISIÇÃO DE UNIDADES - CHAMAMENTO 001/SEHAB/2022 Posição em 23/04/2024</vt:lpstr>
      <vt:lpstr>Apresentação do PowerPoint</vt:lpstr>
      <vt:lpstr>Apresentação do PowerPoint</vt:lpstr>
      <vt:lpstr>Apresentação do PowerPoint</vt:lpstr>
      <vt:lpstr>PROGRAMA PODE ENTRAR - ENTIDADES/ EMPRESAS EM OBRAS E CONTRATADAS Posição em 23/04/2024</vt:lpstr>
      <vt:lpstr>Apresentação do PowerPoint</vt:lpstr>
      <vt:lpstr>APORTE  MCMV</vt:lpstr>
      <vt:lpstr>Termo de Cooperação </vt:lpstr>
      <vt:lpstr>Termo de Cooperação </vt:lpstr>
      <vt:lpstr>PARCERIAS  PÚBLICO  PRIVADAS</vt:lpstr>
      <vt:lpstr>O que é uma PPP?</vt:lpstr>
      <vt:lpstr>Nas PPPs habitacionais as responsabilidades são divididas</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Conta da Microsoft</dc:creator>
  <cp:lastModifiedBy>Visitante</cp:lastModifiedBy>
  <cp:revision>20</cp:revision>
  <cp:lastPrinted>2025-10-06T11:27:03Z</cp:lastPrinted>
  <dcterms:created xsi:type="dcterms:W3CDTF">2025-10-03T19:12:16Z</dcterms:created>
  <dcterms:modified xsi:type="dcterms:W3CDTF">2025-10-06T16:58:33Z</dcterms:modified>
</cp:coreProperties>
</file>